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75" r:id="rId5"/>
    <p:sldId id="341" r:id="rId6"/>
    <p:sldId id="259" r:id="rId7"/>
    <p:sldId id="284" r:id="rId8"/>
    <p:sldId id="283" r:id="rId9"/>
    <p:sldId id="291" r:id="rId10"/>
    <p:sldId id="285" r:id="rId11"/>
    <p:sldId id="286" r:id="rId12"/>
    <p:sldId id="288" r:id="rId13"/>
    <p:sldId id="287" r:id="rId14"/>
    <p:sldId id="289" r:id="rId15"/>
    <p:sldId id="315" r:id="rId16"/>
    <p:sldId id="313" r:id="rId17"/>
    <p:sldId id="316" r:id="rId18"/>
    <p:sldId id="318" r:id="rId19"/>
    <p:sldId id="317" r:id="rId20"/>
    <p:sldId id="320" r:id="rId21"/>
    <p:sldId id="333" r:id="rId22"/>
    <p:sldId id="334" r:id="rId23"/>
    <p:sldId id="335" r:id="rId24"/>
    <p:sldId id="336" r:id="rId25"/>
    <p:sldId id="337" r:id="rId26"/>
    <p:sldId id="339" r:id="rId27"/>
    <p:sldId id="338" r:id="rId28"/>
    <p:sldId id="319" r:id="rId29"/>
    <p:sldId id="266" r:id="rId30"/>
    <p:sldId id="297" r:id="rId31"/>
    <p:sldId id="308" r:id="rId32"/>
    <p:sldId id="310" r:id="rId33"/>
    <p:sldId id="311" r:id="rId34"/>
    <p:sldId id="312" r:id="rId35"/>
    <p:sldId id="290" r:id="rId36"/>
    <p:sldId id="298" r:id="rId37"/>
    <p:sldId id="294" r:id="rId38"/>
    <p:sldId id="299" r:id="rId39"/>
    <p:sldId id="300" r:id="rId40"/>
    <p:sldId id="295" r:id="rId41"/>
    <p:sldId id="301" r:id="rId42"/>
    <p:sldId id="303" r:id="rId43"/>
    <p:sldId id="304" r:id="rId44"/>
    <p:sldId id="305" r:id="rId45"/>
    <p:sldId id="302" r:id="rId46"/>
    <p:sldId id="307" r:id="rId47"/>
    <p:sldId id="306" r:id="rId48"/>
    <p:sldId id="322" r:id="rId49"/>
    <p:sldId id="321" r:id="rId50"/>
    <p:sldId id="323" r:id="rId51"/>
    <p:sldId id="324" r:id="rId52"/>
    <p:sldId id="325" r:id="rId53"/>
    <p:sldId id="326" r:id="rId54"/>
    <p:sldId id="327" r:id="rId55"/>
    <p:sldId id="328" r:id="rId56"/>
    <p:sldId id="340" r:id="rId57"/>
    <p:sldId id="329" r:id="rId58"/>
    <p:sldId id="332" r:id="rId59"/>
    <p:sldId id="330" r:id="rId60"/>
    <p:sldId id="331" r:id="rId61"/>
  </p:sldIdLst>
  <p:sldSz cx="12192000" cy="6858000"/>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D59FF7-034E-8044-8AF7-04CFFDF98151}" v="46" dt="2025-10-14T04:24:52.588"/>
    <p1510:client id="{E9D0A425-8CC3-D94F-3368-A7A8FFFEB152}" v="2644" dt="2025-10-13T04:02:50.137"/>
    <p1510:client id="{FB7E68EF-4C44-A3A2-002C-B531D07B3359}" v="2018" dt="2025-10-14T04:09:39.23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93FBD0-3F9A-89B3-2A72-8F76A4F8C54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419"/>
          </a:p>
        </p:txBody>
      </p:sp>
      <p:sp>
        <p:nvSpPr>
          <p:cNvPr id="3" name="Subtítulo 2">
            <a:extLst>
              <a:ext uri="{FF2B5EF4-FFF2-40B4-BE49-F238E27FC236}">
                <a16:creationId xmlns:a16="http://schemas.microsoft.com/office/drawing/2014/main" id="{506A8D1E-A2BC-75BD-CEA7-EBAD9FC466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419"/>
          </a:p>
        </p:txBody>
      </p:sp>
      <p:sp>
        <p:nvSpPr>
          <p:cNvPr id="4" name="Marcador de fecha 3">
            <a:extLst>
              <a:ext uri="{FF2B5EF4-FFF2-40B4-BE49-F238E27FC236}">
                <a16:creationId xmlns:a16="http://schemas.microsoft.com/office/drawing/2014/main" id="{35E5A134-8D71-D125-4533-3ED7035E898D}"/>
              </a:ext>
            </a:extLst>
          </p:cNvPr>
          <p:cNvSpPr>
            <a:spLocks noGrp="1"/>
          </p:cNvSpPr>
          <p:nvPr>
            <p:ph type="dt" sz="half" idx="10"/>
          </p:nvPr>
        </p:nvSpPr>
        <p:spPr/>
        <p:txBody>
          <a:bodyPr/>
          <a:lstStyle/>
          <a:p>
            <a:fld id="{68223F90-5C60-4FEE-A9FF-04958BDD81B6}" type="datetimeFigureOut">
              <a:rPr lang="es-419" smtClean="0"/>
              <a:t>13/10/2025</a:t>
            </a:fld>
            <a:endParaRPr lang="es-419"/>
          </a:p>
        </p:txBody>
      </p:sp>
      <p:sp>
        <p:nvSpPr>
          <p:cNvPr id="5" name="Marcador de pie de página 4">
            <a:extLst>
              <a:ext uri="{FF2B5EF4-FFF2-40B4-BE49-F238E27FC236}">
                <a16:creationId xmlns:a16="http://schemas.microsoft.com/office/drawing/2014/main" id="{FBB6988F-079F-3157-17A7-62F74C650E2A}"/>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9F7EF4C8-B01B-8AEB-02AC-0D0BA4BA54B4}"/>
              </a:ext>
            </a:extLst>
          </p:cNvPr>
          <p:cNvSpPr>
            <a:spLocks noGrp="1"/>
          </p:cNvSpPr>
          <p:nvPr>
            <p:ph type="sldNum" sz="quarter" idx="12"/>
          </p:nvPr>
        </p:nvSpPr>
        <p:spPr/>
        <p:txBody>
          <a:bodyPr/>
          <a:lstStyle/>
          <a:p>
            <a:fld id="{F51F7691-574A-4BA1-B802-ADA9E8AB5BDE}" type="slidenum">
              <a:rPr lang="es-419" smtClean="0"/>
              <a:t>‹Nº›</a:t>
            </a:fld>
            <a:endParaRPr lang="es-419"/>
          </a:p>
        </p:txBody>
      </p:sp>
    </p:spTree>
    <p:extLst>
      <p:ext uri="{BB962C8B-B14F-4D97-AF65-F5344CB8AC3E}">
        <p14:creationId xmlns:p14="http://schemas.microsoft.com/office/powerpoint/2010/main" val="3799620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1F2472-FA11-CA76-D819-DD21C2AA703A}"/>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DA6932C7-5E39-D9D2-E85E-29598A0723D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433244FA-C404-97EB-B570-2C1F4D515023}"/>
              </a:ext>
            </a:extLst>
          </p:cNvPr>
          <p:cNvSpPr>
            <a:spLocks noGrp="1"/>
          </p:cNvSpPr>
          <p:nvPr>
            <p:ph type="dt" sz="half" idx="10"/>
          </p:nvPr>
        </p:nvSpPr>
        <p:spPr/>
        <p:txBody>
          <a:bodyPr/>
          <a:lstStyle/>
          <a:p>
            <a:fld id="{68223F90-5C60-4FEE-A9FF-04958BDD81B6}" type="datetimeFigureOut">
              <a:rPr lang="es-419" smtClean="0"/>
              <a:t>13/10/2025</a:t>
            </a:fld>
            <a:endParaRPr lang="es-419"/>
          </a:p>
        </p:txBody>
      </p:sp>
      <p:sp>
        <p:nvSpPr>
          <p:cNvPr id="5" name="Marcador de pie de página 4">
            <a:extLst>
              <a:ext uri="{FF2B5EF4-FFF2-40B4-BE49-F238E27FC236}">
                <a16:creationId xmlns:a16="http://schemas.microsoft.com/office/drawing/2014/main" id="{A859A106-6D2D-CC43-F492-7BC0EDB630FD}"/>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A821E47E-2542-01C8-A01A-77E56BBB3567}"/>
              </a:ext>
            </a:extLst>
          </p:cNvPr>
          <p:cNvSpPr>
            <a:spLocks noGrp="1"/>
          </p:cNvSpPr>
          <p:nvPr>
            <p:ph type="sldNum" sz="quarter" idx="12"/>
          </p:nvPr>
        </p:nvSpPr>
        <p:spPr/>
        <p:txBody>
          <a:bodyPr/>
          <a:lstStyle/>
          <a:p>
            <a:fld id="{F51F7691-574A-4BA1-B802-ADA9E8AB5BDE}" type="slidenum">
              <a:rPr lang="es-419" smtClean="0"/>
              <a:t>‹Nº›</a:t>
            </a:fld>
            <a:endParaRPr lang="es-419"/>
          </a:p>
        </p:txBody>
      </p:sp>
    </p:spTree>
    <p:extLst>
      <p:ext uri="{BB962C8B-B14F-4D97-AF65-F5344CB8AC3E}">
        <p14:creationId xmlns:p14="http://schemas.microsoft.com/office/powerpoint/2010/main" val="1117619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D88E3A3-1682-B24C-AB26-8F3E8D26E19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AB22B072-9633-3B9C-4F6B-640F9898C28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066C571C-E953-7898-5E88-6FF5BF5077E0}"/>
              </a:ext>
            </a:extLst>
          </p:cNvPr>
          <p:cNvSpPr>
            <a:spLocks noGrp="1"/>
          </p:cNvSpPr>
          <p:nvPr>
            <p:ph type="dt" sz="half" idx="10"/>
          </p:nvPr>
        </p:nvSpPr>
        <p:spPr/>
        <p:txBody>
          <a:bodyPr/>
          <a:lstStyle/>
          <a:p>
            <a:fld id="{68223F90-5C60-4FEE-A9FF-04958BDD81B6}" type="datetimeFigureOut">
              <a:rPr lang="es-419" smtClean="0"/>
              <a:t>13/10/2025</a:t>
            </a:fld>
            <a:endParaRPr lang="es-419"/>
          </a:p>
        </p:txBody>
      </p:sp>
      <p:sp>
        <p:nvSpPr>
          <p:cNvPr id="5" name="Marcador de pie de página 4">
            <a:extLst>
              <a:ext uri="{FF2B5EF4-FFF2-40B4-BE49-F238E27FC236}">
                <a16:creationId xmlns:a16="http://schemas.microsoft.com/office/drawing/2014/main" id="{FD55C5F4-2206-28B4-63F0-A258735FD2EE}"/>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78BD91F3-2085-4E99-CC81-69E0D787CA42}"/>
              </a:ext>
            </a:extLst>
          </p:cNvPr>
          <p:cNvSpPr>
            <a:spLocks noGrp="1"/>
          </p:cNvSpPr>
          <p:nvPr>
            <p:ph type="sldNum" sz="quarter" idx="12"/>
          </p:nvPr>
        </p:nvSpPr>
        <p:spPr/>
        <p:txBody>
          <a:bodyPr/>
          <a:lstStyle/>
          <a:p>
            <a:fld id="{F51F7691-574A-4BA1-B802-ADA9E8AB5BDE}" type="slidenum">
              <a:rPr lang="es-419" smtClean="0"/>
              <a:t>‹Nº›</a:t>
            </a:fld>
            <a:endParaRPr lang="es-419"/>
          </a:p>
        </p:txBody>
      </p:sp>
    </p:spTree>
    <p:extLst>
      <p:ext uri="{BB962C8B-B14F-4D97-AF65-F5344CB8AC3E}">
        <p14:creationId xmlns:p14="http://schemas.microsoft.com/office/powerpoint/2010/main" val="1682171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2DF2BD-1F06-4C19-33ED-BA540C43E18E}"/>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0BA88A8F-C497-62FF-AFE1-9017A53380B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5AC48A3C-6E97-0632-6C80-6DBEC07BF18D}"/>
              </a:ext>
            </a:extLst>
          </p:cNvPr>
          <p:cNvSpPr>
            <a:spLocks noGrp="1"/>
          </p:cNvSpPr>
          <p:nvPr>
            <p:ph type="dt" sz="half" idx="10"/>
          </p:nvPr>
        </p:nvSpPr>
        <p:spPr/>
        <p:txBody>
          <a:bodyPr/>
          <a:lstStyle/>
          <a:p>
            <a:fld id="{68223F90-5C60-4FEE-A9FF-04958BDD81B6}" type="datetimeFigureOut">
              <a:rPr lang="es-419" smtClean="0"/>
              <a:t>13/10/2025</a:t>
            </a:fld>
            <a:endParaRPr lang="es-419"/>
          </a:p>
        </p:txBody>
      </p:sp>
      <p:sp>
        <p:nvSpPr>
          <p:cNvPr id="5" name="Marcador de pie de página 4">
            <a:extLst>
              <a:ext uri="{FF2B5EF4-FFF2-40B4-BE49-F238E27FC236}">
                <a16:creationId xmlns:a16="http://schemas.microsoft.com/office/drawing/2014/main" id="{561F5791-95A4-A145-F54D-2418B9BBA073}"/>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50A920A4-8086-CF63-FE80-14CDC2E0464E}"/>
              </a:ext>
            </a:extLst>
          </p:cNvPr>
          <p:cNvSpPr>
            <a:spLocks noGrp="1"/>
          </p:cNvSpPr>
          <p:nvPr>
            <p:ph type="sldNum" sz="quarter" idx="12"/>
          </p:nvPr>
        </p:nvSpPr>
        <p:spPr/>
        <p:txBody>
          <a:bodyPr/>
          <a:lstStyle/>
          <a:p>
            <a:fld id="{F51F7691-574A-4BA1-B802-ADA9E8AB5BDE}" type="slidenum">
              <a:rPr lang="es-419" smtClean="0"/>
              <a:t>‹Nº›</a:t>
            </a:fld>
            <a:endParaRPr lang="es-419"/>
          </a:p>
        </p:txBody>
      </p:sp>
    </p:spTree>
    <p:extLst>
      <p:ext uri="{BB962C8B-B14F-4D97-AF65-F5344CB8AC3E}">
        <p14:creationId xmlns:p14="http://schemas.microsoft.com/office/powerpoint/2010/main" val="70404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FBC25E-CD5D-14D6-055E-01A922AD5F1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4FE8D09D-6593-7312-2EA6-EED764BCA84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E4E27EF-EF1C-8F30-05CC-545055015FA5}"/>
              </a:ext>
            </a:extLst>
          </p:cNvPr>
          <p:cNvSpPr>
            <a:spLocks noGrp="1"/>
          </p:cNvSpPr>
          <p:nvPr>
            <p:ph type="dt" sz="half" idx="10"/>
          </p:nvPr>
        </p:nvSpPr>
        <p:spPr/>
        <p:txBody>
          <a:bodyPr/>
          <a:lstStyle/>
          <a:p>
            <a:fld id="{68223F90-5C60-4FEE-A9FF-04958BDD81B6}" type="datetimeFigureOut">
              <a:rPr lang="es-419" smtClean="0"/>
              <a:t>13/10/2025</a:t>
            </a:fld>
            <a:endParaRPr lang="es-419"/>
          </a:p>
        </p:txBody>
      </p:sp>
      <p:sp>
        <p:nvSpPr>
          <p:cNvPr id="5" name="Marcador de pie de página 4">
            <a:extLst>
              <a:ext uri="{FF2B5EF4-FFF2-40B4-BE49-F238E27FC236}">
                <a16:creationId xmlns:a16="http://schemas.microsoft.com/office/drawing/2014/main" id="{CAAACE96-3348-E568-95E2-C43917F8FB96}"/>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9915D3D2-39A6-3E74-4E43-EA45E9EC686D}"/>
              </a:ext>
            </a:extLst>
          </p:cNvPr>
          <p:cNvSpPr>
            <a:spLocks noGrp="1"/>
          </p:cNvSpPr>
          <p:nvPr>
            <p:ph type="sldNum" sz="quarter" idx="12"/>
          </p:nvPr>
        </p:nvSpPr>
        <p:spPr/>
        <p:txBody>
          <a:bodyPr/>
          <a:lstStyle/>
          <a:p>
            <a:fld id="{F51F7691-574A-4BA1-B802-ADA9E8AB5BDE}" type="slidenum">
              <a:rPr lang="es-419" smtClean="0"/>
              <a:t>‹Nº›</a:t>
            </a:fld>
            <a:endParaRPr lang="es-419"/>
          </a:p>
        </p:txBody>
      </p:sp>
    </p:spTree>
    <p:extLst>
      <p:ext uri="{BB962C8B-B14F-4D97-AF65-F5344CB8AC3E}">
        <p14:creationId xmlns:p14="http://schemas.microsoft.com/office/powerpoint/2010/main" val="4229259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8505F8-94C5-9AD7-2486-C86B8D8A6944}"/>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3EFFC165-1DC5-E2C9-473A-757B1CD310C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contenido 3">
            <a:extLst>
              <a:ext uri="{FF2B5EF4-FFF2-40B4-BE49-F238E27FC236}">
                <a16:creationId xmlns:a16="http://schemas.microsoft.com/office/drawing/2014/main" id="{27BB253A-637D-1BBF-FACB-282EAB0B568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fecha 4">
            <a:extLst>
              <a:ext uri="{FF2B5EF4-FFF2-40B4-BE49-F238E27FC236}">
                <a16:creationId xmlns:a16="http://schemas.microsoft.com/office/drawing/2014/main" id="{E9A7ED56-59E3-5734-2B73-4485CE9347E8}"/>
              </a:ext>
            </a:extLst>
          </p:cNvPr>
          <p:cNvSpPr>
            <a:spLocks noGrp="1"/>
          </p:cNvSpPr>
          <p:nvPr>
            <p:ph type="dt" sz="half" idx="10"/>
          </p:nvPr>
        </p:nvSpPr>
        <p:spPr/>
        <p:txBody>
          <a:bodyPr/>
          <a:lstStyle/>
          <a:p>
            <a:fld id="{68223F90-5C60-4FEE-A9FF-04958BDD81B6}" type="datetimeFigureOut">
              <a:rPr lang="es-419" smtClean="0"/>
              <a:t>13/10/2025</a:t>
            </a:fld>
            <a:endParaRPr lang="es-419"/>
          </a:p>
        </p:txBody>
      </p:sp>
      <p:sp>
        <p:nvSpPr>
          <p:cNvPr id="6" name="Marcador de pie de página 5">
            <a:extLst>
              <a:ext uri="{FF2B5EF4-FFF2-40B4-BE49-F238E27FC236}">
                <a16:creationId xmlns:a16="http://schemas.microsoft.com/office/drawing/2014/main" id="{36241646-5E4F-7BCC-DE1E-6DBCB7B14BBE}"/>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6312AA2B-BDC6-0A95-6A67-9086FC8C6E4F}"/>
              </a:ext>
            </a:extLst>
          </p:cNvPr>
          <p:cNvSpPr>
            <a:spLocks noGrp="1"/>
          </p:cNvSpPr>
          <p:nvPr>
            <p:ph type="sldNum" sz="quarter" idx="12"/>
          </p:nvPr>
        </p:nvSpPr>
        <p:spPr/>
        <p:txBody>
          <a:bodyPr/>
          <a:lstStyle/>
          <a:p>
            <a:fld id="{F51F7691-574A-4BA1-B802-ADA9E8AB5BDE}" type="slidenum">
              <a:rPr lang="es-419" smtClean="0"/>
              <a:t>‹Nº›</a:t>
            </a:fld>
            <a:endParaRPr lang="es-419"/>
          </a:p>
        </p:txBody>
      </p:sp>
    </p:spTree>
    <p:extLst>
      <p:ext uri="{BB962C8B-B14F-4D97-AF65-F5344CB8AC3E}">
        <p14:creationId xmlns:p14="http://schemas.microsoft.com/office/powerpoint/2010/main" val="4274146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701D50-E44C-CBE8-3C8B-7912A0D8E2A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64C796EB-3B95-7D61-980F-7CDC7E9BA2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DD71052-75FA-6269-7CA4-85ECEBD84CD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texto 4">
            <a:extLst>
              <a:ext uri="{FF2B5EF4-FFF2-40B4-BE49-F238E27FC236}">
                <a16:creationId xmlns:a16="http://schemas.microsoft.com/office/drawing/2014/main" id="{C8E4C6B4-E3F4-1DB0-B4DC-5E54B940C1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3C85697-821C-5107-1D53-891F4378FA9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7" name="Marcador de fecha 6">
            <a:extLst>
              <a:ext uri="{FF2B5EF4-FFF2-40B4-BE49-F238E27FC236}">
                <a16:creationId xmlns:a16="http://schemas.microsoft.com/office/drawing/2014/main" id="{B872711D-7423-2B25-B1EB-4AE68EDB03FC}"/>
              </a:ext>
            </a:extLst>
          </p:cNvPr>
          <p:cNvSpPr>
            <a:spLocks noGrp="1"/>
          </p:cNvSpPr>
          <p:nvPr>
            <p:ph type="dt" sz="half" idx="10"/>
          </p:nvPr>
        </p:nvSpPr>
        <p:spPr/>
        <p:txBody>
          <a:bodyPr/>
          <a:lstStyle/>
          <a:p>
            <a:fld id="{68223F90-5C60-4FEE-A9FF-04958BDD81B6}" type="datetimeFigureOut">
              <a:rPr lang="es-419" smtClean="0"/>
              <a:t>13/10/2025</a:t>
            </a:fld>
            <a:endParaRPr lang="es-419"/>
          </a:p>
        </p:txBody>
      </p:sp>
      <p:sp>
        <p:nvSpPr>
          <p:cNvPr id="8" name="Marcador de pie de página 7">
            <a:extLst>
              <a:ext uri="{FF2B5EF4-FFF2-40B4-BE49-F238E27FC236}">
                <a16:creationId xmlns:a16="http://schemas.microsoft.com/office/drawing/2014/main" id="{E7C28BA5-A785-3BD5-95BF-AEB8A19D4D22}"/>
              </a:ext>
            </a:extLst>
          </p:cNvPr>
          <p:cNvSpPr>
            <a:spLocks noGrp="1"/>
          </p:cNvSpPr>
          <p:nvPr>
            <p:ph type="ftr" sz="quarter" idx="11"/>
          </p:nvPr>
        </p:nvSpPr>
        <p:spPr/>
        <p:txBody>
          <a:bodyPr/>
          <a:lstStyle/>
          <a:p>
            <a:endParaRPr lang="es-419"/>
          </a:p>
        </p:txBody>
      </p:sp>
      <p:sp>
        <p:nvSpPr>
          <p:cNvPr id="9" name="Marcador de número de diapositiva 8">
            <a:extLst>
              <a:ext uri="{FF2B5EF4-FFF2-40B4-BE49-F238E27FC236}">
                <a16:creationId xmlns:a16="http://schemas.microsoft.com/office/drawing/2014/main" id="{7D83BDEA-1BE8-EAEC-94CA-CC31E702FB0B}"/>
              </a:ext>
            </a:extLst>
          </p:cNvPr>
          <p:cNvSpPr>
            <a:spLocks noGrp="1"/>
          </p:cNvSpPr>
          <p:nvPr>
            <p:ph type="sldNum" sz="quarter" idx="12"/>
          </p:nvPr>
        </p:nvSpPr>
        <p:spPr/>
        <p:txBody>
          <a:bodyPr/>
          <a:lstStyle/>
          <a:p>
            <a:fld id="{F51F7691-574A-4BA1-B802-ADA9E8AB5BDE}" type="slidenum">
              <a:rPr lang="es-419" smtClean="0"/>
              <a:t>‹Nº›</a:t>
            </a:fld>
            <a:endParaRPr lang="es-419"/>
          </a:p>
        </p:txBody>
      </p:sp>
    </p:spTree>
    <p:extLst>
      <p:ext uri="{BB962C8B-B14F-4D97-AF65-F5344CB8AC3E}">
        <p14:creationId xmlns:p14="http://schemas.microsoft.com/office/powerpoint/2010/main" val="1761732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A4AC58-889A-652D-15D5-D53A327345DD}"/>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fecha 2">
            <a:extLst>
              <a:ext uri="{FF2B5EF4-FFF2-40B4-BE49-F238E27FC236}">
                <a16:creationId xmlns:a16="http://schemas.microsoft.com/office/drawing/2014/main" id="{B5935643-FC6D-C717-364F-31DFC971B76E}"/>
              </a:ext>
            </a:extLst>
          </p:cNvPr>
          <p:cNvSpPr>
            <a:spLocks noGrp="1"/>
          </p:cNvSpPr>
          <p:nvPr>
            <p:ph type="dt" sz="half" idx="10"/>
          </p:nvPr>
        </p:nvSpPr>
        <p:spPr/>
        <p:txBody>
          <a:bodyPr/>
          <a:lstStyle/>
          <a:p>
            <a:fld id="{68223F90-5C60-4FEE-A9FF-04958BDD81B6}" type="datetimeFigureOut">
              <a:rPr lang="es-419" smtClean="0"/>
              <a:t>13/10/2025</a:t>
            </a:fld>
            <a:endParaRPr lang="es-419"/>
          </a:p>
        </p:txBody>
      </p:sp>
      <p:sp>
        <p:nvSpPr>
          <p:cNvPr id="4" name="Marcador de pie de página 3">
            <a:extLst>
              <a:ext uri="{FF2B5EF4-FFF2-40B4-BE49-F238E27FC236}">
                <a16:creationId xmlns:a16="http://schemas.microsoft.com/office/drawing/2014/main" id="{15DD1875-4DB1-9BFA-5D0B-BF81F3251800}"/>
              </a:ext>
            </a:extLst>
          </p:cNvPr>
          <p:cNvSpPr>
            <a:spLocks noGrp="1"/>
          </p:cNvSpPr>
          <p:nvPr>
            <p:ph type="ftr" sz="quarter" idx="11"/>
          </p:nvPr>
        </p:nvSpPr>
        <p:spPr/>
        <p:txBody>
          <a:bodyPr/>
          <a:lstStyle/>
          <a:p>
            <a:endParaRPr lang="es-419"/>
          </a:p>
        </p:txBody>
      </p:sp>
      <p:sp>
        <p:nvSpPr>
          <p:cNvPr id="5" name="Marcador de número de diapositiva 4">
            <a:extLst>
              <a:ext uri="{FF2B5EF4-FFF2-40B4-BE49-F238E27FC236}">
                <a16:creationId xmlns:a16="http://schemas.microsoft.com/office/drawing/2014/main" id="{53B99FB8-FE34-712C-D6F0-16ECB87AF8DF}"/>
              </a:ext>
            </a:extLst>
          </p:cNvPr>
          <p:cNvSpPr>
            <a:spLocks noGrp="1"/>
          </p:cNvSpPr>
          <p:nvPr>
            <p:ph type="sldNum" sz="quarter" idx="12"/>
          </p:nvPr>
        </p:nvSpPr>
        <p:spPr/>
        <p:txBody>
          <a:bodyPr/>
          <a:lstStyle/>
          <a:p>
            <a:fld id="{F51F7691-574A-4BA1-B802-ADA9E8AB5BDE}" type="slidenum">
              <a:rPr lang="es-419" smtClean="0"/>
              <a:t>‹Nº›</a:t>
            </a:fld>
            <a:endParaRPr lang="es-419"/>
          </a:p>
        </p:txBody>
      </p:sp>
    </p:spTree>
    <p:extLst>
      <p:ext uri="{BB962C8B-B14F-4D97-AF65-F5344CB8AC3E}">
        <p14:creationId xmlns:p14="http://schemas.microsoft.com/office/powerpoint/2010/main" val="3912219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FA31829-687F-F1FA-146B-F80F8D787DEE}"/>
              </a:ext>
            </a:extLst>
          </p:cNvPr>
          <p:cNvSpPr>
            <a:spLocks noGrp="1"/>
          </p:cNvSpPr>
          <p:nvPr>
            <p:ph type="dt" sz="half" idx="10"/>
          </p:nvPr>
        </p:nvSpPr>
        <p:spPr/>
        <p:txBody>
          <a:bodyPr/>
          <a:lstStyle/>
          <a:p>
            <a:fld id="{68223F90-5C60-4FEE-A9FF-04958BDD81B6}" type="datetimeFigureOut">
              <a:rPr lang="es-419" smtClean="0"/>
              <a:t>13/10/2025</a:t>
            </a:fld>
            <a:endParaRPr lang="es-419"/>
          </a:p>
        </p:txBody>
      </p:sp>
      <p:sp>
        <p:nvSpPr>
          <p:cNvPr id="3" name="Marcador de pie de página 2">
            <a:extLst>
              <a:ext uri="{FF2B5EF4-FFF2-40B4-BE49-F238E27FC236}">
                <a16:creationId xmlns:a16="http://schemas.microsoft.com/office/drawing/2014/main" id="{44859CFE-07E8-9D8B-418A-A0DC6E41B210}"/>
              </a:ext>
            </a:extLst>
          </p:cNvPr>
          <p:cNvSpPr>
            <a:spLocks noGrp="1"/>
          </p:cNvSpPr>
          <p:nvPr>
            <p:ph type="ftr" sz="quarter" idx="11"/>
          </p:nvPr>
        </p:nvSpPr>
        <p:spPr/>
        <p:txBody>
          <a:bodyPr/>
          <a:lstStyle/>
          <a:p>
            <a:endParaRPr lang="es-419"/>
          </a:p>
        </p:txBody>
      </p:sp>
      <p:sp>
        <p:nvSpPr>
          <p:cNvPr id="4" name="Marcador de número de diapositiva 3">
            <a:extLst>
              <a:ext uri="{FF2B5EF4-FFF2-40B4-BE49-F238E27FC236}">
                <a16:creationId xmlns:a16="http://schemas.microsoft.com/office/drawing/2014/main" id="{A5D8DFD7-9522-8BBD-001E-807B1F22E5F4}"/>
              </a:ext>
            </a:extLst>
          </p:cNvPr>
          <p:cNvSpPr>
            <a:spLocks noGrp="1"/>
          </p:cNvSpPr>
          <p:nvPr>
            <p:ph type="sldNum" sz="quarter" idx="12"/>
          </p:nvPr>
        </p:nvSpPr>
        <p:spPr/>
        <p:txBody>
          <a:bodyPr/>
          <a:lstStyle/>
          <a:p>
            <a:fld id="{F51F7691-574A-4BA1-B802-ADA9E8AB5BDE}" type="slidenum">
              <a:rPr lang="es-419" smtClean="0"/>
              <a:t>‹Nº›</a:t>
            </a:fld>
            <a:endParaRPr lang="es-419"/>
          </a:p>
        </p:txBody>
      </p:sp>
    </p:spTree>
    <p:extLst>
      <p:ext uri="{BB962C8B-B14F-4D97-AF65-F5344CB8AC3E}">
        <p14:creationId xmlns:p14="http://schemas.microsoft.com/office/powerpoint/2010/main" val="2574793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03EE0D-17BB-E412-F894-F56B3A60EC9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9717EDB6-D874-BA05-2976-EB39ADBCBE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texto 3">
            <a:extLst>
              <a:ext uri="{FF2B5EF4-FFF2-40B4-BE49-F238E27FC236}">
                <a16:creationId xmlns:a16="http://schemas.microsoft.com/office/drawing/2014/main" id="{186BA902-EB4C-0CFE-541C-2B1BB97CD1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354C7FB-ED90-DE97-571D-071505E21E92}"/>
              </a:ext>
            </a:extLst>
          </p:cNvPr>
          <p:cNvSpPr>
            <a:spLocks noGrp="1"/>
          </p:cNvSpPr>
          <p:nvPr>
            <p:ph type="dt" sz="half" idx="10"/>
          </p:nvPr>
        </p:nvSpPr>
        <p:spPr/>
        <p:txBody>
          <a:bodyPr/>
          <a:lstStyle/>
          <a:p>
            <a:fld id="{68223F90-5C60-4FEE-A9FF-04958BDD81B6}" type="datetimeFigureOut">
              <a:rPr lang="es-419" smtClean="0"/>
              <a:t>13/10/2025</a:t>
            </a:fld>
            <a:endParaRPr lang="es-419"/>
          </a:p>
        </p:txBody>
      </p:sp>
      <p:sp>
        <p:nvSpPr>
          <p:cNvPr id="6" name="Marcador de pie de página 5">
            <a:extLst>
              <a:ext uri="{FF2B5EF4-FFF2-40B4-BE49-F238E27FC236}">
                <a16:creationId xmlns:a16="http://schemas.microsoft.com/office/drawing/2014/main" id="{5BA368E3-8ED6-2B16-7C0A-9A184B1773E7}"/>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5ADEEDEC-ED87-855C-B119-B5DA3984C5C2}"/>
              </a:ext>
            </a:extLst>
          </p:cNvPr>
          <p:cNvSpPr>
            <a:spLocks noGrp="1"/>
          </p:cNvSpPr>
          <p:nvPr>
            <p:ph type="sldNum" sz="quarter" idx="12"/>
          </p:nvPr>
        </p:nvSpPr>
        <p:spPr/>
        <p:txBody>
          <a:bodyPr/>
          <a:lstStyle/>
          <a:p>
            <a:fld id="{F51F7691-574A-4BA1-B802-ADA9E8AB5BDE}" type="slidenum">
              <a:rPr lang="es-419" smtClean="0"/>
              <a:t>‹Nº›</a:t>
            </a:fld>
            <a:endParaRPr lang="es-419"/>
          </a:p>
        </p:txBody>
      </p:sp>
    </p:spTree>
    <p:extLst>
      <p:ext uri="{BB962C8B-B14F-4D97-AF65-F5344CB8AC3E}">
        <p14:creationId xmlns:p14="http://schemas.microsoft.com/office/powerpoint/2010/main" val="3108206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73989A-FFE6-ACC7-6958-6BD32BD6C69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419"/>
          </a:p>
        </p:txBody>
      </p:sp>
      <p:sp>
        <p:nvSpPr>
          <p:cNvPr id="3" name="Marcador de posición de imagen 2">
            <a:extLst>
              <a:ext uri="{FF2B5EF4-FFF2-40B4-BE49-F238E27FC236}">
                <a16:creationId xmlns:a16="http://schemas.microsoft.com/office/drawing/2014/main" id="{C497BD76-968E-BD71-ED70-1AF2627C8B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Marcador de texto 3">
            <a:extLst>
              <a:ext uri="{FF2B5EF4-FFF2-40B4-BE49-F238E27FC236}">
                <a16:creationId xmlns:a16="http://schemas.microsoft.com/office/drawing/2014/main" id="{62829315-0F3F-1DB2-082F-3468DBD92E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822DD8B-2C6F-891A-C506-776D4A614ADA}"/>
              </a:ext>
            </a:extLst>
          </p:cNvPr>
          <p:cNvSpPr>
            <a:spLocks noGrp="1"/>
          </p:cNvSpPr>
          <p:nvPr>
            <p:ph type="dt" sz="half" idx="10"/>
          </p:nvPr>
        </p:nvSpPr>
        <p:spPr/>
        <p:txBody>
          <a:bodyPr/>
          <a:lstStyle/>
          <a:p>
            <a:fld id="{68223F90-5C60-4FEE-A9FF-04958BDD81B6}" type="datetimeFigureOut">
              <a:rPr lang="es-419" smtClean="0"/>
              <a:t>13/10/2025</a:t>
            </a:fld>
            <a:endParaRPr lang="es-419"/>
          </a:p>
        </p:txBody>
      </p:sp>
      <p:sp>
        <p:nvSpPr>
          <p:cNvPr id="6" name="Marcador de pie de página 5">
            <a:extLst>
              <a:ext uri="{FF2B5EF4-FFF2-40B4-BE49-F238E27FC236}">
                <a16:creationId xmlns:a16="http://schemas.microsoft.com/office/drawing/2014/main" id="{90459ED4-F87A-F1C0-6412-1885383CF432}"/>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594B4396-2735-A11D-220C-28C86602CB44}"/>
              </a:ext>
            </a:extLst>
          </p:cNvPr>
          <p:cNvSpPr>
            <a:spLocks noGrp="1"/>
          </p:cNvSpPr>
          <p:nvPr>
            <p:ph type="sldNum" sz="quarter" idx="12"/>
          </p:nvPr>
        </p:nvSpPr>
        <p:spPr/>
        <p:txBody>
          <a:bodyPr/>
          <a:lstStyle/>
          <a:p>
            <a:fld id="{F51F7691-574A-4BA1-B802-ADA9E8AB5BDE}" type="slidenum">
              <a:rPr lang="es-419" smtClean="0"/>
              <a:t>‹Nº›</a:t>
            </a:fld>
            <a:endParaRPr lang="es-419"/>
          </a:p>
        </p:txBody>
      </p:sp>
    </p:spTree>
    <p:extLst>
      <p:ext uri="{BB962C8B-B14F-4D97-AF65-F5344CB8AC3E}">
        <p14:creationId xmlns:p14="http://schemas.microsoft.com/office/powerpoint/2010/main" val="4254588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FDB341D-3664-0A0B-04DE-B9EADEEDC1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3D683B48-97D7-ADE8-7F25-850942002D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B9FF6E78-E0E7-8738-77B3-DB9435ACD6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8223F90-5C60-4FEE-A9FF-04958BDD81B6}" type="datetimeFigureOut">
              <a:rPr lang="es-419" smtClean="0"/>
              <a:t>13/10/2025</a:t>
            </a:fld>
            <a:endParaRPr lang="es-419"/>
          </a:p>
        </p:txBody>
      </p:sp>
      <p:sp>
        <p:nvSpPr>
          <p:cNvPr id="5" name="Marcador de pie de página 4">
            <a:extLst>
              <a:ext uri="{FF2B5EF4-FFF2-40B4-BE49-F238E27FC236}">
                <a16:creationId xmlns:a16="http://schemas.microsoft.com/office/drawing/2014/main" id="{11A551A6-FFA6-8359-CA43-2C8847324F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419"/>
          </a:p>
        </p:txBody>
      </p:sp>
      <p:sp>
        <p:nvSpPr>
          <p:cNvPr id="6" name="Marcador de número de diapositiva 5">
            <a:extLst>
              <a:ext uri="{FF2B5EF4-FFF2-40B4-BE49-F238E27FC236}">
                <a16:creationId xmlns:a16="http://schemas.microsoft.com/office/drawing/2014/main" id="{4D552124-AF87-ABB1-2A6A-8BE3F45806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51F7691-574A-4BA1-B802-ADA9E8AB5BDE}" type="slidenum">
              <a:rPr lang="es-419" smtClean="0"/>
              <a:t>‹Nº›</a:t>
            </a:fld>
            <a:endParaRPr lang="es-419"/>
          </a:p>
        </p:txBody>
      </p:sp>
    </p:spTree>
    <p:extLst>
      <p:ext uri="{BB962C8B-B14F-4D97-AF65-F5344CB8AC3E}">
        <p14:creationId xmlns:p14="http://schemas.microsoft.com/office/powerpoint/2010/main" val="452005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ryan.burbano@uao.edu.co"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olab.research.google.com/drive/1wSU7EHg4yuMU3lcSz7ulJ0mgKggBHkqk?usp=sharing" TargetMode="External"/><Relationship Id="rId2" Type="http://schemas.openxmlformats.org/officeDocument/2006/relationships/hyperlink" Target="https://colab.research.google.com/drive/1zaYdrX1K9mzvE9J3a9ONFyh4Ld-UBwmV?usp=sharing"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bit.ly/4nIIMFV"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204C02-4042-8FA4-D67B-F9EE11EEC476}"/>
              </a:ext>
            </a:extLst>
          </p:cNvPr>
          <p:cNvSpPr>
            <a:spLocks noGrp="1"/>
          </p:cNvSpPr>
          <p:nvPr>
            <p:ph type="ctrTitle"/>
          </p:nvPr>
        </p:nvSpPr>
        <p:spPr>
          <a:xfrm>
            <a:off x="3396072" y="1865036"/>
            <a:ext cx="5338952" cy="636325"/>
          </a:xfrm>
        </p:spPr>
        <p:txBody>
          <a:bodyPr vert="horz" lIns="91440" tIns="45720" rIns="91440" bIns="45720" rtlCol="0" anchor="b">
            <a:noAutofit/>
          </a:bodyPr>
          <a:lstStyle/>
          <a:p>
            <a:r>
              <a:rPr lang="es-419" sz="3200" b="1" noProof="0" dirty="0">
                <a:latin typeface="Times New Roman"/>
                <a:cs typeface="Times New Roman"/>
              </a:rPr>
              <a:t>MINI PROYECTO </a:t>
            </a:r>
            <a:r>
              <a:rPr lang="es-419" sz="3200" b="1" dirty="0">
                <a:latin typeface="Times New Roman"/>
                <a:cs typeface="Times New Roman"/>
              </a:rPr>
              <a:t>2</a:t>
            </a:r>
            <a:endParaRPr lang="es-419" sz="3200" b="1" noProof="0" dirty="0">
              <a:latin typeface="Times New Roman"/>
              <a:cs typeface="Times New Roman"/>
            </a:endParaRPr>
          </a:p>
        </p:txBody>
      </p:sp>
      <p:pic>
        <p:nvPicPr>
          <p:cNvPr id="4" name="Imagen 3" descr="Servicios - UAO Portal">
            <a:extLst>
              <a:ext uri="{FF2B5EF4-FFF2-40B4-BE49-F238E27FC236}">
                <a16:creationId xmlns:a16="http://schemas.microsoft.com/office/drawing/2014/main" id="{AD161C8C-E438-CC24-E5EE-76CBEE1F845E}"/>
              </a:ext>
            </a:extLst>
          </p:cNvPr>
          <p:cNvPicPr>
            <a:picLocks noChangeAspect="1"/>
          </p:cNvPicPr>
          <p:nvPr/>
        </p:nvPicPr>
        <p:blipFill>
          <a:blip r:embed="rId2"/>
          <a:stretch>
            <a:fillRect/>
          </a:stretch>
        </p:blipFill>
        <p:spPr>
          <a:xfrm>
            <a:off x="4349048" y="246483"/>
            <a:ext cx="3443338" cy="1375582"/>
          </a:xfrm>
          <a:prstGeom prst="rect">
            <a:avLst/>
          </a:prstGeom>
        </p:spPr>
      </p:pic>
      <p:sp>
        <p:nvSpPr>
          <p:cNvPr id="5" name="CuadroTexto 4">
            <a:extLst>
              <a:ext uri="{FF2B5EF4-FFF2-40B4-BE49-F238E27FC236}">
                <a16:creationId xmlns:a16="http://schemas.microsoft.com/office/drawing/2014/main" id="{01797E4D-F372-CE53-100D-6098EA9FEACA}"/>
              </a:ext>
            </a:extLst>
          </p:cNvPr>
          <p:cNvSpPr txBox="1"/>
          <p:nvPr/>
        </p:nvSpPr>
        <p:spPr>
          <a:xfrm>
            <a:off x="3050148" y="3030522"/>
            <a:ext cx="60917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2000" b="1" noProof="0">
                <a:latin typeface="Times New Roman"/>
                <a:cs typeface="Times New Roman"/>
              </a:rPr>
              <a:t>UNIVERSIDAD AUTÓNOMA DE OCCIDENTE</a:t>
            </a:r>
            <a:r>
              <a:rPr lang="es-419" b="1" noProof="0">
                <a:latin typeface="Times New Roman"/>
                <a:cs typeface="Times New Roman"/>
              </a:rPr>
              <a:t> </a:t>
            </a:r>
          </a:p>
        </p:txBody>
      </p:sp>
      <p:sp>
        <p:nvSpPr>
          <p:cNvPr id="6" name="CuadroTexto 5">
            <a:extLst>
              <a:ext uri="{FF2B5EF4-FFF2-40B4-BE49-F238E27FC236}">
                <a16:creationId xmlns:a16="http://schemas.microsoft.com/office/drawing/2014/main" id="{EE0B5588-41BB-7E5F-F851-6701F1FB575C}"/>
              </a:ext>
            </a:extLst>
          </p:cNvPr>
          <p:cNvSpPr txBox="1"/>
          <p:nvPr/>
        </p:nvSpPr>
        <p:spPr>
          <a:xfrm>
            <a:off x="3126808" y="3752352"/>
            <a:ext cx="60917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b="1" noProof="0">
                <a:latin typeface="Times New Roman"/>
                <a:ea typeface="+mn-lt"/>
                <a:cs typeface="+mn-lt"/>
              </a:rPr>
              <a:t>Asignatura:</a:t>
            </a:r>
            <a:r>
              <a:rPr lang="es-419" noProof="0">
                <a:latin typeface="Times New Roman"/>
                <a:ea typeface="+mn-lt"/>
                <a:cs typeface="+mn-lt"/>
              </a:rPr>
              <a:t> Estadística y Probabilidad 2</a:t>
            </a:r>
          </a:p>
        </p:txBody>
      </p:sp>
      <p:sp>
        <p:nvSpPr>
          <p:cNvPr id="8" name="CuadroTexto 7">
            <a:extLst>
              <a:ext uri="{FF2B5EF4-FFF2-40B4-BE49-F238E27FC236}">
                <a16:creationId xmlns:a16="http://schemas.microsoft.com/office/drawing/2014/main" id="{6D8A7020-D51F-F77A-E99E-F8F31ACABFF3}"/>
              </a:ext>
            </a:extLst>
          </p:cNvPr>
          <p:cNvSpPr txBox="1"/>
          <p:nvPr/>
        </p:nvSpPr>
        <p:spPr>
          <a:xfrm>
            <a:off x="3148579" y="4122466"/>
            <a:ext cx="60917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b="1" noProof="0">
                <a:latin typeface="Times New Roman"/>
                <a:ea typeface="+mn-lt"/>
                <a:cs typeface="+mn-lt"/>
              </a:rPr>
              <a:t>Periodo Académico:</a:t>
            </a:r>
            <a:r>
              <a:rPr lang="es-419" noProof="0">
                <a:latin typeface="Times New Roman"/>
                <a:ea typeface="+mn-lt"/>
                <a:cs typeface="+mn-lt"/>
              </a:rPr>
              <a:t> 2025-2</a:t>
            </a:r>
          </a:p>
        </p:txBody>
      </p:sp>
      <p:sp>
        <p:nvSpPr>
          <p:cNvPr id="10" name="CuadroTexto 9">
            <a:extLst>
              <a:ext uri="{FF2B5EF4-FFF2-40B4-BE49-F238E27FC236}">
                <a16:creationId xmlns:a16="http://schemas.microsoft.com/office/drawing/2014/main" id="{1677038C-AD7E-A720-3744-6931B199CA6A}"/>
              </a:ext>
            </a:extLst>
          </p:cNvPr>
          <p:cNvSpPr txBox="1"/>
          <p:nvPr/>
        </p:nvSpPr>
        <p:spPr>
          <a:xfrm>
            <a:off x="3115922" y="4492581"/>
            <a:ext cx="60917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b="1" dirty="0">
                <a:latin typeface="Times New Roman"/>
                <a:ea typeface="+mn-lt"/>
                <a:cs typeface="+mn-lt"/>
              </a:rPr>
              <a:t>Estudiante</a:t>
            </a:r>
            <a:r>
              <a:rPr lang="es-419" b="1" noProof="0" dirty="0">
                <a:latin typeface="Times New Roman"/>
                <a:ea typeface="+mn-lt"/>
                <a:cs typeface="+mn-lt"/>
              </a:rPr>
              <a:t>:</a:t>
            </a:r>
            <a:r>
              <a:rPr lang="es-419" noProof="0" dirty="0">
                <a:latin typeface="Times New Roman"/>
                <a:ea typeface="+mn-lt"/>
                <a:cs typeface="+mn-lt"/>
              </a:rPr>
              <a:t> Bryan Burbano Carvajal (2234963)</a:t>
            </a:r>
            <a:endParaRPr lang="es-419" noProof="0" dirty="0">
              <a:latin typeface="Times New Roman"/>
              <a:cs typeface="Times New Roman"/>
            </a:endParaRPr>
          </a:p>
        </p:txBody>
      </p:sp>
      <p:sp>
        <p:nvSpPr>
          <p:cNvPr id="12" name="CuadroTexto 11">
            <a:extLst>
              <a:ext uri="{FF2B5EF4-FFF2-40B4-BE49-F238E27FC236}">
                <a16:creationId xmlns:a16="http://schemas.microsoft.com/office/drawing/2014/main" id="{13BE2494-541D-7AE0-A650-C9D9A376E1CE}"/>
              </a:ext>
            </a:extLst>
          </p:cNvPr>
          <p:cNvSpPr txBox="1"/>
          <p:nvPr/>
        </p:nvSpPr>
        <p:spPr>
          <a:xfrm>
            <a:off x="3126808" y="4938896"/>
            <a:ext cx="60917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b="1" dirty="0">
                <a:latin typeface="Times New Roman"/>
                <a:ea typeface="+mn-lt"/>
                <a:cs typeface="+mn-lt"/>
              </a:rPr>
              <a:t>Correo: </a:t>
            </a:r>
            <a:r>
              <a:rPr lang="es-419" noProof="0" dirty="0">
                <a:latin typeface="Times New Roman"/>
                <a:ea typeface="+mn-lt"/>
                <a:cs typeface="+mn-lt"/>
                <a:hlinkClick r:id="rId3">
                  <a:extLst>
                    <a:ext uri="{A12FA001-AC4F-418D-AE19-62706E023703}">
                      <ahyp:hlinkClr xmlns:ahyp="http://schemas.microsoft.com/office/drawing/2018/hyperlinkcolor" val="tx"/>
                    </a:ext>
                  </a:extLst>
                </a:hlinkClick>
              </a:rPr>
              <a:t>bryan.burbano@uao.edu.co</a:t>
            </a:r>
            <a:endParaRPr lang="es-419" noProof="0" dirty="0">
              <a:latin typeface="Times New Roman"/>
              <a:cs typeface="Times New Roman"/>
            </a:endParaRPr>
          </a:p>
          <a:p>
            <a:pPr algn="ctr"/>
            <a:endParaRPr lang="es-419" noProof="0" dirty="0">
              <a:latin typeface="Times New Roman"/>
            </a:endParaRPr>
          </a:p>
        </p:txBody>
      </p:sp>
      <p:sp>
        <p:nvSpPr>
          <p:cNvPr id="18" name="CuadroTexto 17">
            <a:extLst>
              <a:ext uri="{FF2B5EF4-FFF2-40B4-BE49-F238E27FC236}">
                <a16:creationId xmlns:a16="http://schemas.microsoft.com/office/drawing/2014/main" id="{9AEBA937-3F5B-6080-A6EA-F11296ED8413}"/>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7" name="Freeform: Shape 22">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nvSpPr>
        <p:spPr>
          <a:xfrm rot="10800000" flipH="1">
            <a:off x="233" y="4322879"/>
            <a:ext cx="3377891" cy="2535121"/>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419"/>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419" noProof="0"/>
          </a:p>
        </p:txBody>
      </p:sp>
      <p:sp>
        <p:nvSpPr>
          <p:cNvPr id="9" name="Freeform: Shape 22">
            <a:extLst>
              <a:ext uri="{FF2B5EF4-FFF2-40B4-BE49-F238E27FC236}">
                <a16:creationId xmlns:a16="http://schemas.microsoft.com/office/drawing/2014/main" id="{7AAAABEC-DC6C-906E-E286-F67625AC80DE}"/>
              </a:ext>
              <a:ext uri="{C183D7F6-B498-43B3-948B-1728B52AA6E4}">
                <adec:decorative xmlns:adec="http://schemas.microsoft.com/office/drawing/2017/decorative" val="1"/>
              </a:ext>
            </a:extLst>
          </p:cNvPr>
          <p:cNvSpPr/>
          <p:nvPr/>
        </p:nvSpPr>
        <p:spPr>
          <a:xfrm rot="10800000" flipH="1">
            <a:off x="233" y="4322879"/>
            <a:ext cx="3377891" cy="2535121"/>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419"/>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419" noProof="0"/>
          </a:p>
        </p:txBody>
      </p:sp>
      <p:sp>
        <p:nvSpPr>
          <p:cNvPr id="11" name="Freeform: Shape 22">
            <a:extLst>
              <a:ext uri="{FF2B5EF4-FFF2-40B4-BE49-F238E27FC236}">
                <a16:creationId xmlns:a16="http://schemas.microsoft.com/office/drawing/2014/main" id="{84F3907B-0EEC-E953-BB5F-C92A638AB9AD}"/>
              </a:ext>
              <a:ext uri="{C183D7F6-B498-43B3-948B-1728B52AA6E4}">
                <adec:decorative xmlns:adec="http://schemas.microsoft.com/office/drawing/2017/decorative" val="1"/>
              </a:ext>
            </a:extLst>
          </p:cNvPr>
          <p:cNvSpPr/>
          <p:nvPr/>
        </p:nvSpPr>
        <p:spPr>
          <a:xfrm rot="10800000" flipH="1">
            <a:off x="233" y="4322879"/>
            <a:ext cx="3377891" cy="2535121"/>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419"/>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419" noProof="0"/>
          </a:p>
        </p:txBody>
      </p:sp>
      <p:sp>
        <p:nvSpPr>
          <p:cNvPr id="13" name="Freeform: Shape 22">
            <a:extLst>
              <a:ext uri="{FF2B5EF4-FFF2-40B4-BE49-F238E27FC236}">
                <a16:creationId xmlns:a16="http://schemas.microsoft.com/office/drawing/2014/main" id="{BA6CBA9E-91E1-4488-A537-5B9723CFB126}"/>
              </a:ext>
              <a:ext uri="{C183D7F6-B498-43B3-948B-1728B52AA6E4}">
                <adec:decorative xmlns:adec="http://schemas.microsoft.com/office/drawing/2017/decorative" val="1"/>
              </a:ext>
            </a:extLst>
          </p:cNvPr>
          <p:cNvSpPr/>
          <p:nvPr/>
        </p:nvSpPr>
        <p:spPr>
          <a:xfrm rot="10800000" flipH="1">
            <a:off x="233" y="4322879"/>
            <a:ext cx="3377891" cy="2535121"/>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419"/>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419" noProof="0"/>
          </a:p>
        </p:txBody>
      </p:sp>
      <p:sp>
        <p:nvSpPr>
          <p:cNvPr id="14" name="Freeform: Shape 21">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nvSpPr>
        <p:spPr>
          <a:xfrm rot="10800000" flipH="1">
            <a:off x="-305" y="4499341"/>
            <a:ext cx="3363538" cy="2358657"/>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419"/>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419" noProof="0"/>
          </a:p>
        </p:txBody>
      </p:sp>
      <p:sp>
        <p:nvSpPr>
          <p:cNvPr id="15" name="Freeform: Shape 20">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nvSpPr>
        <p:spPr>
          <a:xfrm rot="10800000" flipH="1">
            <a:off x="233" y="4518977"/>
            <a:ext cx="3363043" cy="2339023"/>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419"/>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419" noProof="0"/>
          </a:p>
        </p:txBody>
      </p:sp>
      <p:sp>
        <p:nvSpPr>
          <p:cNvPr id="16" name="Freeform: Shape 19">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nvSpPr>
        <p:spPr>
          <a:xfrm rot="10800000" flipH="1">
            <a:off x="233" y="4518976"/>
            <a:ext cx="3363043" cy="2339022"/>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419"/>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419" noProof="0"/>
          </a:p>
        </p:txBody>
      </p:sp>
      <p:sp>
        <p:nvSpPr>
          <p:cNvPr id="17" name="Freeform: Shape 16">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nvSpPr>
        <p:spPr>
          <a:xfrm flipH="1">
            <a:off x="9699980" y="4156"/>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419"/>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419" noProof="0"/>
          </a:p>
        </p:txBody>
      </p:sp>
      <p:sp>
        <p:nvSpPr>
          <p:cNvPr id="19" name="Freeform: Shape 15">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nvSpPr>
        <p:spPr>
          <a:xfrm flipH="1">
            <a:off x="9690606" y="4155"/>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s-419"/>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419" sz="800" noProof="0"/>
          </a:p>
        </p:txBody>
      </p:sp>
      <p:sp>
        <p:nvSpPr>
          <p:cNvPr id="20" name="Freeform: Shape 14">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nvSpPr>
        <p:spPr>
          <a:xfrm flipH="1">
            <a:off x="9698633" y="0"/>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419"/>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419" noProof="0"/>
          </a:p>
        </p:txBody>
      </p:sp>
      <p:sp>
        <p:nvSpPr>
          <p:cNvPr id="21" name="Freeform: Shape 13">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nvSpPr>
        <p:spPr>
          <a:xfrm flipH="1">
            <a:off x="9676747" y="4155"/>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419"/>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419" noProof="0"/>
          </a:p>
        </p:txBody>
      </p:sp>
    </p:spTree>
    <p:extLst>
      <p:ext uri="{BB962C8B-B14F-4D97-AF65-F5344CB8AC3E}">
        <p14:creationId xmlns:p14="http://schemas.microsoft.com/office/powerpoint/2010/main" val="2397451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2EAB8-9E42-41C4-BC9A-4E9474466905}"/>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5211980-EC02-79B7-084C-DF3708900261}"/>
              </a:ext>
            </a:extLst>
          </p:cNvPr>
          <p:cNvSpPr>
            <a:spLocks noGrp="1"/>
          </p:cNvSpPr>
          <p:nvPr>
            <p:ph idx="1"/>
          </p:nvPr>
        </p:nvSpPr>
        <p:spPr>
          <a:xfrm>
            <a:off x="6475798" y="1534191"/>
            <a:ext cx="4934923" cy="4817660"/>
          </a:xfrm>
        </p:spPr>
        <p:txBody>
          <a:bodyPr vert="horz" lIns="91440" tIns="45720" rIns="91440" bIns="45720" rtlCol="0" anchor="t">
            <a:noAutofit/>
          </a:bodyPr>
          <a:lstStyle/>
          <a:p>
            <a:pPr marL="0" indent="0">
              <a:buNone/>
            </a:pPr>
            <a:endParaRPr lang="es-ES" sz="1600" dirty="0">
              <a:ea typeface="+mn-lt"/>
              <a:cs typeface="+mn-lt"/>
            </a:endParaRPr>
          </a:p>
          <a:p>
            <a:r>
              <a:rPr lang="es-ES" sz="1600" dirty="0">
                <a:latin typeface="Calibri"/>
                <a:ea typeface="+mn-lt"/>
                <a:cs typeface="+mn-lt"/>
              </a:rPr>
              <a:t>Hay  fuerte correlación positiva entre </a:t>
            </a:r>
            <a:r>
              <a:rPr lang="es-ES" sz="1600" dirty="0" err="1">
                <a:latin typeface="Calibri"/>
                <a:ea typeface="+mn-lt"/>
                <a:cs typeface="+mn-lt"/>
              </a:rPr>
              <a:t>tasa_solicitudes</a:t>
            </a:r>
            <a:r>
              <a:rPr lang="es-ES" sz="1600" dirty="0">
                <a:latin typeface="Calibri"/>
                <a:ea typeface="+mn-lt"/>
                <a:cs typeface="+mn-lt"/>
              </a:rPr>
              <a:t>, </a:t>
            </a:r>
            <a:r>
              <a:rPr lang="es-ES" sz="1600" dirty="0" err="1">
                <a:latin typeface="Calibri"/>
                <a:ea typeface="+mn-lt"/>
                <a:cs typeface="+mn-lt"/>
              </a:rPr>
              <a:t>uso_cpu</a:t>
            </a:r>
            <a:r>
              <a:rPr lang="es-ES" sz="1600" dirty="0">
                <a:latin typeface="Calibri"/>
                <a:ea typeface="+mn-lt"/>
                <a:cs typeface="+mn-lt"/>
              </a:rPr>
              <a:t>, </a:t>
            </a:r>
            <a:r>
              <a:rPr lang="es-ES" sz="1600" dirty="0" err="1">
                <a:latin typeface="Calibri"/>
                <a:ea typeface="+mn-lt"/>
                <a:cs typeface="+mn-lt"/>
              </a:rPr>
              <a:t>uso_memoria</a:t>
            </a:r>
            <a:r>
              <a:rPr lang="es-ES" sz="1600" dirty="0">
                <a:latin typeface="Calibri"/>
                <a:ea typeface="+mn-lt"/>
                <a:cs typeface="+mn-lt"/>
              </a:rPr>
              <a:t> y </a:t>
            </a:r>
            <a:r>
              <a:rPr lang="es-ES" sz="1600" dirty="0" err="1">
                <a:latin typeface="Calibri"/>
                <a:ea typeface="+mn-lt"/>
                <a:cs typeface="+mn-lt"/>
              </a:rPr>
              <a:t>uso_gpu</a:t>
            </a:r>
            <a:r>
              <a:rPr lang="es-ES" sz="1600" dirty="0">
                <a:latin typeface="Calibri"/>
                <a:ea typeface="+mn-lt"/>
                <a:cs typeface="+mn-lt"/>
              </a:rPr>
              <a:t>, lo que indica que a mayor número de solicitudes procesadas, mayor es el consumo de recursos.</a:t>
            </a:r>
          </a:p>
          <a:p>
            <a:endParaRPr lang="es-ES" sz="1600" dirty="0">
              <a:latin typeface="Calibri"/>
              <a:ea typeface="+mn-lt"/>
              <a:cs typeface="+mn-lt"/>
            </a:endParaRPr>
          </a:p>
          <a:p>
            <a:r>
              <a:rPr lang="es-ES" sz="1600" dirty="0">
                <a:latin typeface="Calibri"/>
                <a:ea typeface="+mn-lt"/>
                <a:cs typeface="+mn-lt"/>
              </a:rPr>
              <a:t>Las latencias (</a:t>
            </a:r>
            <a:r>
              <a:rPr lang="es-ES" sz="1600" dirty="0">
                <a:latin typeface="Calibri"/>
                <a:ea typeface="Calibri"/>
                <a:cs typeface="Times New Roman"/>
              </a:rPr>
              <a:t>latencia_p50</a:t>
            </a:r>
            <a:r>
              <a:rPr lang="es-ES" sz="1600" dirty="0">
                <a:latin typeface="Calibri"/>
                <a:ea typeface="+mn-lt"/>
                <a:cs typeface="+mn-lt"/>
              </a:rPr>
              <a:t>, </a:t>
            </a:r>
            <a:r>
              <a:rPr lang="es-ES" sz="1600" dirty="0">
                <a:latin typeface="Calibri"/>
                <a:ea typeface="Calibri"/>
                <a:cs typeface="Times New Roman"/>
              </a:rPr>
              <a:t>latencia_p95</a:t>
            </a:r>
            <a:r>
              <a:rPr lang="es-ES" sz="1600" dirty="0">
                <a:latin typeface="Calibri"/>
                <a:ea typeface="+mn-lt"/>
                <a:cs typeface="+mn-lt"/>
              </a:rPr>
              <a:t>) y la longitud de cola presentan correlaciones moderadas entre sí, reflejando que a mayor carga de trabajo, el tiempo de respuesta y la congestión del sistema aumentan.</a:t>
            </a:r>
            <a:endParaRPr lang="es-ES" sz="1600" dirty="0">
              <a:latin typeface="Calibri"/>
              <a:cs typeface="Times New Roman"/>
            </a:endParaRPr>
          </a:p>
          <a:p>
            <a:endParaRPr lang="es-ES" sz="1600" dirty="0">
              <a:latin typeface="Aptos"/>
              <a:ea typeface="+mn-lt"/>
              <a:cs typeface="Times New Roman"/>
            </a:endParaRPr>
          </a:p>
          <a:p>
            <a:r>
              <a:rPr lang="es-ES" sz="1600" dirty="0">
                <a:latin typeface="Calibri"/>
                <a:ea typeface="+mn-lt"/>
                <a:cs typeface="+mn-lt"/>
              </a:rPr>
              <a:t>Por el contrario, las variables de red (</a:t>
            </a:r>
            <a:r>
              <a:rPr lang="es-ES" sz="1600" err="1">
                <a:latin typeface="Calibri"/>
                <a:ea typeface="+mn-lt"/>
                <a:cs typeface="Times New Roman"/>
              </a:rPr>
              <a:t>red_entrada</a:t>
            </a:r>
            <a:r>
              <a:rPr lang="es-ES" sz="1600" dirty="0">
                <a:latin typeface="Calibri"/>
                <a:ea typeface="+mn-lt"/>
                <a:cs typeface="+mn-lt"/>
              </a:rPr>
              <a:t>, </a:t>
            </a:r>
            <a:r>
              <a:rPr lang="es-ES" sz="1600" err="1">
                <a:latin typeface="Calibri"/>
                <a:ea typeface="+mn-lt"/>
                <a:cs typeface="Times New Roman"/>
              </a:rPr>
              <a:t>red_salida</a:t>
            </a:r>
            <a:r>
              <a:rPr lang="es-ES" sz="1600" dirty="0">
                <a:latin typeface="Calibri"/>
                <a:ea typeface="+mn-lt"/>
                <a:cs typeface="+mn-lt"/>
              </a:rPr>
              <a:t>) e </a:t>
            </a:r>
            <a:r>
              <a:rPr lang="es-ES" sz="1600" dirty="0">
                <a:latin typeface="Calibri"/>
                <a:ea typeface="+mn-lt"/>
                <a:cs typeface="Times New Roman"/>
              </a:rPr>
              <a:t>(</a:t>
            </a:r>
            <a:r>
              <a:rPr lang="es-ES" sz="1600" err="1">
                <a:latin typeface="Calibri"/>
                <a:ea typeface="+mn-lt"/>
                <a:cs typeface="Times New Roman"/>
              </a:rPr>
              <a:t>io_disco</a:t>
            </a:r>
            <a:r>
              <a:rPr lang="es-ES" sz="1600" dirty="0">
                <a:latin typeface="Calibri"/>
                <a:ea typeface="+mn-lt"/>
                <a:cs typeface="+mn-lt"/>
              </a:rPr>
              <a:t>) muestran baja o nula correlación con las demás, lo que sugiere que su comportamiento no depende directamente del nivel de carga computacional.</a:t>
            </a:r>
            <a:endParaRPr lang="es-ES" sz="1600" dirty="0">
              <a:latin typeface="Calibri"/>
              <a:cs typeface="Times New Roman"/>
            </a:endParaRPr>
          </a:p>
          <a:p>
            <a:endParaRPr lang="es-ES" sz="1600" dirty="0">
              <a:latin typeface="Aptos"/>
              <a:cs typeface="Times New Roman"/>
            </a:endParaRPr>
          </a:p>
          <a:p>
            <a:pPr marL="285750" indent="-285750"/>
            <a:endParaRPr lang="es-ES" sz="1800" dirty="0">
              <a:latin typeface="Aptos"/>
              <a:cs typeface="Times New Roman"/>
            </a:endParaRPr>
          </a:p>
          <a:p>
            <a:endParaRPr lang="es-ES" sz="1800" dirty="0">
              <a:latin typeface="Aptos Display"/>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8" name="CuadroTexto 7">
            <a:extLst>
              <a:ext uri="{FF2B5EF4-FFF2-40B4-BE49-F238E27FC236}">
                <a16:creationId xmlns:a16="http://schemas.microsoft.com/office/drawing/2014/main" id="{96BAD180-19B8-33B2-5C2B-CCB78DE739B3}"/>
              </a:ext>
            </a:extLst>
          </p:cNvPr>
          <p:cNvSpPr txBox="1"/>
          <p:nvPr/>
        </p:nvSpPr>
        <p:spPr>
          <a:xfrm>
            <a:off x="-4903" y="6110000"/>
            <a:ext cx="67704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6.</a:t>
            </a:r>
            <a:r>
              <a:rPr lang="es-419" sz="1400" b="1" dirty="0">
                <a:latin typeface="Times New Roman"/>
                <a:ea typeface="+mn-lt"/>
                <a:cs typeface="+mn-lt"/>
              </a:rPr>
              <a:t> Correlación entre variables de rendimiento de la plataforma</a:t>
            </a:r>
          </a:p>
        </p:txBody>
      </p:sp>
      <p:sp>
        <p:nvSpPr>
          <p:cNvPr id="11" name="CuadroTexto 10">
            <a:extLst>
              <a:ext uri="{FF2B5EF4-FFF2-40B4-BE49-F238E27FC236}">
                <a16:creationId xmlns:a16="http://schemas.microsoft.com/office/drawing/2014/main" id="{3A87EC43-31E5-C967-DEAB-D0216FFE2EAB}"/>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10" name="Título 1">
            <a:extLst>
              <a:ext uri="{FF2B5EF4-FFF2-40B4-BE49-F238E27FC236}">
                <a16:creationId xmlns:a16="http://schemas.microsoft.com/office/drawing/2014/main" id="{B05F9E0E-6F6D-8D7E-9AB1-8F196E0DC995}"/>
              </a:ext>
            </a:extLst>
          </p:cNvPr>
          <p:cNvSpPr txBox="1">
            <a:spLocks/>
          </p:cNvSpPr>
          <p:nvPr/>
        </p:nvSpPr>
        <p:spPr>
          <a:xfrm>
            <a:off x="612821" y="899438"/>
            <a:ext cx="4400891" cy="3598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400" b="1" dirty="0">
                <a:latin typeface="Times New Roman"/>
                <a:cs typeface="Times New Roman"/>
              </a:rPr>
              <a:t>C. EDA</a:t>
            </a:r>
            <a:endParaRPr lang="es-ES" sz="2800" dirty="0"/>
          </a:p>
        </p:txBody>
      </p:sp>
      <p:sp>
        <p:nvSpPr>
          <p:cNvPr id="7" name="Título 1">
            <a:extLst>
              <a:ext uri="{FF2B5EF4-FFF2-40B4-BE49-F238E27FC236}">
                <a16:creationId xmlns:a16="http://schemas.microsoft.com/office/drawing/2014/main" id="{825A32E3-D597-D078-8409-4363F0D37D15}"/>
              </a:ext>
            </a:extLst>
          </p:cNvPr>
          <p:cNvSpPr txBox="1">
            <a:spLocks/>
          </p:cNvSpPr>
          <p:nvPr/>
        </p:nvSpPr>
        <p:spPr>
          <a:xfrm>
            <a:off x="510462" y="150317"/>
            <a:ext cx="9018465" cy="746167"/>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atin typeface="Times New Roman"/>
                <a:cs typeface="Times New Roman"/>
              </a:rPr>
              <a:t>ETAPA 0. Limpieza, Imputación y EDA</a:t>
            </a:r>
          </a:p>
        </p:txBody>
      </p:sp>
      <p:pic>
        <p:nvPicPr>
          <p:cNvPr id="2" name="Imagen 1" descr="Gráfico&#10;&#10;El contenido generado por IA puede ser incorrecto.">
            <a:extLst>
              <a:ext uri="{FF2B5EF4-FFF2-40B4-BE49-F238E27FC236}">
                <a16:creationId xmlns:a16="http://schemas.microsoft.com/office/drawing/2014/main" id="{BC5FADA6-D0EE-1A04-D51D-9D7CA44ADBFE}"/>
              </a:ext>
            </a:extLst>
          </p:cNvPr>
          <p:cNvPicPr>
            <a:picLocks noChangeAspect="1"/>
          </p:cNvPicPr>
          <p:nvPr/>
        </p:nvPicPr>
        <p:blipFill>
          <a:blip r:embed="rId2"/>
          <a:stretch>
            <a:fillRect/>
          </a:stretch>
        </p:blipFill>
        <p:spPr>
          <a:xfrm>
            <a:off x="966303" y="1402521"/>
            <a:ext cx="4826001" cy="4704523"/>
          </a:xfrm>
          <a:prstGeom prst="rect">
            <a:avLst/>
          </a:prstGeom>
        </p:spPr>
      </p:pic>
    </p:spTree>
    <p:extLst>
      <p:ext uri="{BB962C8B-B14F-4D97-AF65-F5344CB8AC3E}">
        <p14:creationId xmlns:p14="http://schemas.microsoft.com/office/powerpoint/2010/main" val="235861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8E565-DC7B-C8E6-16B7-7B6DEA5CD74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A11F174-969E-3EFA-5FBB-805A6723EEA9}"/>
              </a:ext>
            </a:extLst>
          </p:cNvPr>
          <p:cNvSpPr>
            <a:spLocks noGrp="1"/>
          </p:cNvSpPr>
          <p:nvPr>
            <p:ph type="title"/>
          </p:nvPr>
        </p:nvSpPr>
        <p:spPr>
          <a:xfrm>
            <a:off x="510462" y="252675"/>
            <a:ext cx="10042047" cy="746167"/>
          </a:xfrm>
        </p:spPr>
        <p:txBody>
          <a:bodyPr vert="horz" lIns="91440" tIns="45720" rIns="91440" bIns="45720" rtlCol="0" anchor="ctr">
            <a:noAutofit/>
          </a:bodyPr>
          <a:lstStyle/>
          <a:p>
            <a:r>
              <a:rPr lang="es-ES" sz="2800" b="1" dirty="0">
                <a:latin typeface="Times New Roman"/>
                <a:cs typeface="Times New Roman"/>
              </a:rPr>
              <a:t>ETAPA 1. </a:t>
            </a:r>
            <a:r>
              <a:rPr lang="es-ES" sz="2800" b="1" dirty="0">
                <a:latin typeface="Times New Roman"/>
                <a:ea typeface="+mj-lt"/>
                <a:cs typeface="+mj-lt"/>
              </a:rPr>
              <a:t>ACP</a:t>
            </a:r>
            <a:endParaRPr lang="es-ES" sz="2800" b="1" dirty="0">
              <a:latin typeface="Times New Roman"/>
              <a:cs typeface="Times New Roman"/>
            </a:endParaRPr>
          </a:p>
        </p:txBody>
      </p:sp>
      <p:sp>
        <p:nvSpPr>
          <p:cNvPr id="3" name="Marcador de contenido 2">
            <a:extLst>
              <a:ext uri="{FF2B5EF4-FFF2-40B4-BE49-F238E27FC236}">
                <a16:creationId xmlns:a16="http://schemas.microsoft.com/office/drawing/2014/main" id="{10B04D0E-682B-A5DA-60AB-ABD5F2D97D26}"/>
              </a:ext>
            </a:extLst>
          </p:cNvPr>
          <p:cNvSpPr>
            <a:spLocks noGrp="1"/>
          </p:cNvSpPr>
          <p:nvPr>
            <p:ph idx="1"/>
          </p:nvPr>
        </p:nvSpPr>
        <p:spPr>
          <a:xfrm>
            <a:off x="6413341" y="4442855"/>
            <a:ext cx="5576621" cy="1921690"/>
          </a:xfrm>
        </p:spPr>
        <p:txBody>
          <a:bodyPr vert="horz" lIns="91440" tIns="45720" rIns="91440" bIns="45720" rtlCol="0" anchor="t">
            <a:noAutofit/>
          </a:bodyPr>
          <a:lstStyle/>
          <a:p>
            <a:pPr marL="0" indent="0">
              <a:buNone/>
            </a:pPr>
            <a:endParaRPr lang="es-ES" sz="1800" dirty="0">
              <a:latin typeface="Times New Roman"/>
              <a:cs typeface="Times New Roman"/>
            </a:endParaRPr>
          </a:p>
          <a:p>
            <a:r>
              <a:rPr lang="es-ES" sz="1600" dirty="0">
                <a:latin typeface="Calibri"/>
                <a:ea typeface="Calibri"/>
                <a:cs typeface="Times New Roman"/>
              </a:rPr>
              <a:t>Seleccionamos los </a:t>
            </a:r>
            <a:r>
              <a:rPr lang="es-ES" sz="1600" dirty="0">
                <a:latin typeface="Calibri"/>
                <a:ea typeface="+mn-lt"/>
                <a:cs typeface="+mn-lt"/>
              </a:rPr>
              <a:t> 4 primeros componentes </a:t>
            </a:r>
            <a:r>
              <a:rPr lang="es-ES" sz="1600" dirty="0">
                <a:latin typeface="Calibri"/>
                <a:ea typeface="Calibri"/>
                <a:cs typeface="Times New Roman"/>
              </a:rPr>
              <a:t> porque retienen el </a:t>
            </a:r>
            <a:r>
              <a:rPr lang="es-ES" sz="1600" dirty="0">
                <a:latin typeface="Calibri"/>
                <a:ea typeface="+mn-lt"/>
                <a:cs typeface="+mn-lt"/>
              </a:rPr>
              <a:t>74.22% de la variabilidad </a:t>
            </a:r>
            <a:endParaRPr lang="es-ES" sz="1600" dirty="0">
              <a:latin typeface="Calibri"/>
              <a:cs typeface="Times New Roman"/>
            </a:endParaRPr>
          </a:p>
        </p:txBody>
      </p:sp>
      <p:sp>
        <p:nvSpPr>
          <p:cNvPr id="8" name="CuadroTexto 7">
            <a:extLst>
              <a:ext uri="{FF2B5EF4-FFF2-40B4-BE49-F238E27FC236}">
                <a16:creationId xmlns:a16="http://schemas.microsoft.com/office/drawing/2014/main" id="{0ACFFC10-A20D-AA6E-40E1-5395F5790AE6}"/>
              </a:ext>
            </a:extLst>
          </p:cNvPr>
          <p:cNvSpPr txBox="1"/>
          <p:nvPr/>
        </p:nvSpPr>
        <p:spPr>
          <a:xfrm>
            <a:off x="246269" y="6349826"/>
            <a:ext cx="64134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7.</a:t>
            </a:r>
            <a:r>
              <a:rPr lang="es-419" sz="1400" b="1" dirty="0">
                <a:latin typeface="Times New Roman"/>
                <a:ea typeface="+mn-lt"/>
                <a:cs typeface="+mn-lt"/>
              </a:rPr>
              <a:t> </a:t>
            </a:r>
            <a:r>
              <a:rPr lang="es-419" sz="1400" b="1" dirty="0" err="1">
                <a:latin typeface="Times New Roman"/>
                <a:ea typeface="+mn-lt"/>
                <a:cs typeface="+mn-lt"/>
              </a:rPr>
              <a:t>Scree</a:t>
            </a:r>
            <a:r>
              <a:rPr lang="es-419" sz="1400" b="1" dirty="0">
                <a:latin typeface="Times New Roman"/>
                <a:ea typeface="+mn-lt"/>
                <a:cs typeface="+mn-lt"/>
              </a:rPr>
              <a:t> </a:t>
            </a:r>
            <a:r>
              <a:rPr lang="es-419" sz="1400" b="1" dirty="0" err="1">
                <a:latin typeface="Times New Roman"/>
                <a:ea typeface="+mn-lt"/>
                <a:cs typeface="+mn-lt"/>
              </a:rPr>
              <a:t>Plot</a:t>
            </a:r>
            <a:r>
              <a:rPr lang="es-419" sz="1400" b="1" dirty="0">
                <a:latin typeface="Times New Roman"/>
                <a:ea typeface="+mn-lt"/>
                <a:cs typeface="+mn-lt"/>
              </a:rPr>
              <a:t>: Porcentaje de variabilidad explicada por cada componente</a:t>
            </a:r>
            <a:endParaRPr lang="es-ES" b="1" dirty="0">
              <a:latin typeface="Times New Roman"/>
              <a:cs typeface="Times New Roman"/>
            </a:endParaRPr>
          </a:p>
        </p:txBody>
      </p:sp>
      <p:sp>
        <p:nvSpPr>
          <p:cNvPr id="11" name="CuadroTexto 10">
            <a:extLst>
              <a:ext uri="{FF2B5EF4-FFF2-40B4-BE49-F238E27FC236}">
                <a16:creationId xmlns:a16="http://schemas.microsoft.com/office/drawing/2014/main" id="{BEECDA21-34F3-BDE6-426D-2B500E4706A4}"/>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pic>
        <p:nvPicPr>
          <p:cNvPr id="5" name="Imagen 4" descr="Gráfico, Histograma&#10;&#10;El contenido generado por IA puede ser incorrecto.">
            <a:extLst>
              <a:ext uri="{FF2B5EF4-FFF2-40B4-BE49-F238E27FC236}">
                <a16:creationId xmlns:a16="http://schemas.microsoft.com/office/drawing/2014/main" id="{EAF4EFB3-74A6-9741-AC0B-E57F8AF1EF47}"/>
              </a:ext>
            </a:extLst>
          </p:cNvPr>
          <p:cNvPicPr>
            <a:picLocks noChangeAspect="1"/>
          </p:cNvPicPr>
          <p:nvPr/>
        </p:nvPicPr>
        <p:blipFill>
          <a:blip r:embed="rId2"/>
          <a:srcRect t="6382" r="-89" b="62"/>
          <a:stretch>
            <a:fillRect/>
          </a:stretch>
        </p:blipFill>
        <p:spPr>
          <a:xfrm>
            <a:off x="509953" y="1019907"/>
            <a:ext cx="5620049" cy="5252735"/>
          </a:xfrm>
          <a:prstGeom prst="rect">
            <a:avLst/>
          </a:prstGeom>
        </p:spPr>
      </p:pic>
      <p:pic>
        <p:nvPicPr>
          <p:cNvPr id="6" name="Imagen 5" descr="Tabla&#10;&#10;El contenido generado por IA puede ser incorrecto.">
            <a:extLst>
              <a:ext uri="{FF2B5EF4-FFF2-40B4-BE49-F238E27FC236}">
                <a16:creationId xmlns:a16="http://schemas.microsoft.com/office/drawing/2014/main" id="{845CBAEC-8574-3FA7-186A-07079A64141B}"/>
              </a:ext>
            </a:extLst>
          </p:cNvPr>
          <p:cNvPicPr>
            <a:picLocks noChangeAspect="1"/>
          </p:cNvPicPr>
          <p:nvPr/>
        </p:nvPicPr>
        <p:blipFill>
          <a:blip r:embed="rId3"/>
          <a:stretch>
            <a:fillRect/>
          </a:stretch>
        </p:blipFill>
        <p:spPr>
          <a:xfrm>
            <a:off x="6659074" y="1341926"/>
            <a:ext cx="5075360" cy="2298456"/>
          </a:xfrm>
          <a:prstGeom prst="rect">
            <a:avLst/>
          </a:prstGeom>
        </p:spPr>
      </p:pic>
      <p:sp>
        <p:nvSpPr>
          <p:cNvPr id="9" name="CuadroTexto 8">
            <a:extLst>
              <a:ext uri="{FF2B5EF4-FFF2-40B4-BE49-F238E27FC236}">
                <a16:creationId xmlns:a16="http://schemas.microsoft.com/office/drawing/2014/main" id="{856E144F-1F85-62F0-F443-BEC4179A23BF}"/>
              </a:ext>
            </a:extLst>
          </p:cNvPr>
          <p:cNvSpPr txBox="1"/>
          <p:nvPr/>
        </p:nvSpPr>
        <p:spPr>
          <a:xfrm>
            <a:off x="6644182" y="3746487"/>
            <a:ext cx="50940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Tabla 3.</a:t>
            </a:r>
            <a:r>
              <a:rPr lang="es-419" sz="1400" b="1" dirty="0">
                <a:latin typeface="Times New Roman"/>
                <a:ea typeface="+mn-lt"/>
                <a:cs typeface="+mn-lt"/>
              </a:rPr>
              <a:t> Varianza explicada por los componentes principales</a:t>
            </a:r>
            <a:endParaRPr lang="es-419" sz="1400" b="1" dirty="0">
              <a:latin typeface="Times New Roman"/>
            </a:endParaRPr>
          </a:p>
        </p:txBody>
      </p:sp>
    </p:spTree>
    <p:extLst>
      <p:ext uri="{BB962C8B-B14F-4D97-AF65-F5344CB8AC3E}">
        <p14:creationId xmlns:p14="http://schemas.microsoft.com/office/powerpoint/2010/main" val="3101560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A7ED9-DE27-B1C7-0A1A-E1818F94E54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F6E3173-5BFA-3AED-42B2-1F9A5599378C}"/>
              </a:ext>
            </a:extLst>
          </p:cNvPr>
          <p:cNvSpPr>
            <a:spLocks noGrp="1"/>
          </p:cNvSpPr>
          <p:nvPr>
            <p:ph type="title"/>
          </p:nvPr>
        </p:nvSpPr>
        <p:spPr>
          <a:xfrm>
            <a:off x="379833" y="111161"/>
            <a:ext cx="2661533" cy="746167"/>
          </a:xfrm>
        </p:spPr>
        <p:txBody>
          <a:bodyPr vert="horz" lIns="91440" tIns="45720" rIns="91440" bIns="45720" rtlCol="0" anchor="ctr">
            <a:noAutofit/>
          </a:bodyPr>
          <a:lstStyle/>
          <a:p>
            <a:r>
              <a:rPr lang="es-ES" sz="2800" b="1" dirty="0">
                <a:latin typeface="Times New Roman"/>
                <a:cs typeface="Times New Roman"/>
              </a:rPr>
              <a:t>ETAPA 1. </a:t>
            </a:r>
            <a:r>
              <a:rPr lang="es-ES" sz="2800" b="1" dirty="0">
                <a:latin typeface="Times New Roman"/>
                <a:ea typeface="+mj-lt"/>
                <a:cs typeface="+mj-lt"/>
              </a:rPr>
              <a:t>ACP</a:t>
            </a:r>
            <a:endParaRPr lang="es-ES" sz="2800" b="1" dirty="0">
              <a:latin typeface="Times New Roman"/>
              <a:cs typeface="Times New Roman"/>
            </a:endParaRPr>
          </a:p>
        </p:txBody>
      </p:sp>
      <p:sp>
        <p:nvSpPr>
          <p:cNvPr id="3" name="Marcador de contenido 2">
            <a:extLst>
              <a:ext uri="{FF2B5EF4-FFF2-40B4-BE49-F238E27FC236}">
                <a16:creationId xmlns:a16="http://schemas.microsoft.com/office/drawing/2014/main" id="{70BFCC9C-67E3-DAD5-7C18-E8FE9CAE1C2C}"/>
              </a:ext>
            </a:extLst>
          </p:cNvPr>
          <p:cNvSpPr>
            <a:spLocks noGrp="1"/>
          </p:cNvSpPr>
          <p:nvPr>
            <p:ph idx="1"/>
          </p:nvPr>
        </p:nvSpPr>
        <p:spPr>
          <a:xfrm>
            <a:off x="6881426" y="480455"/>
            <a:ext cx="5184736" cy="5873203"/>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b="1" dirty="0" err="1">
                <a:latin typeface="Calibri"/>
                <a:ea typeface="+mn-lt"/>
                <a:cs typeface="+mn-lt"/>
              </a:rPr>
              <a:t>uso_cpu</a:t>
            </a:r>
            <a:r>
              <a:rPr lang="es-ES" sz="1600" dirty="0">
                <a:latin typeface="Calibri"/>
                <a:ea typeface="+mn-lt"/>
                <a:cs typeface="+mn-lt"/>
              </a:rPr>
              <a:t> y </a:t>
            </a:r>
            <a:r>
              <a:rPr lang="es-ES" sz="1600" b="1" dirty="0" err="1">
                <a:latin typeface="Calibri"/>
                <a:ea typeface="+mn-lt"/>
                <a:cs typeface="+mn-lt"/>
              </a:rPr>
              <a:t>tasa_solicitudes</a:t>
            </a:r>
            <a:r>
              <a:rPr lang="es-ES" sz="1600" dirty="0">
                <a:latin typeface="Calibri"/>
                <a:ea typeface="+mn-lt"/>
                <a:cs typeface="+mn-lt"/>
              </a:rPr>
              <a:t> tienen mayor calidad de representación por estar más pegadas al círculo, contrario a </a:t>
            </a:r>
            <a:r>
              <a:rPr lang="es-ES" sz="1600" b="1" dirty="0" err="1">
                <a:latin typeface="Calibri"/>
                <a:ea typeface="+mn-lt"/>
                <a:cs typeface="+mn-lt"/>
              </a:rPr>
              <a:t>red_entrada</a:t>
            </a:r>
            <a:r>
              <a:rPr lang="es-ES" sz="1600" dirty="0">
                <a:latin typeface="Calibri"/>
                <a:ea typeface="+mn-lt"/>
                <a:cs typeface="+mn-lt"/>
              </a:rPr>
              <a:t> y</a:t>
            </a:r>
            <a:r>
              <a:rPr lang="es-ES" sz="1600" b="1" dirty="0">
                <a:latin typeface="Calibri"/>
                <a:ea typeface="+mn-lt"/>
                <a:cs typeface="+mn-lt"/>
              </a:rPr>
              <a:t> </a:t>
            </a:r>
            <a:r>
              <a:rPr lang="es-ES" sz="1600" b="1" dirty="0" err="1">
                <a:latin typeface="Calibri"/>
                <a:ea typeface="+mn-lt"/>
                <a:cs typeface="+mn-lt"/>
              </a:rPr>
              <a:t>io_disco</a:t>
            </a:r>
            <a:r>
              <a:rPr lang="es-ES" sz="1600" dirty="0">
                <a:latin typeface="Calibri"/>
                <a:ea typeface="+mn-lt"/>
                <a:cs typeface="+mn-lt"/>
              </a:rPr>
              <a:t>.</a:t>
            </a:r>
            <a:br>
              <a:rPr lang="es-ES" sz="1600" dirty="0">
                <a:latin typeface="Calibri"/>
                <a:ea typeface="Calibri"/>
                <a:cs typeface="Times New Roman"/>
              </a:rPr>
            </a:br>
            <a:br>
              <a:rPr lang="es-ES" sz="1600" dirty="0">
                <a:latin typeface="Calibri"/>
                <a:ea typeface="Calibri"/>
                <a:cs typeface="Times New Roman"/>
              </a:rPr>
            </a:br>
            <a:endParaRPr lang="es-ES" sz="1600">
              <a:latin typeface="Calibri"/>
              <a:ea typeface="Calibri"/>
              <a:cs typeface="Times New Roman"/>
            </a:endParaRPr>
          </a:p>
          <a:p>
            <a:r>
              <a:rPr lang="es-ES" sz="1600" dirty="0">
                <a:latin typeface="Calibri"/>
                <a:ea typeface="+mn-lt"/>
                <a:cs typeface="+mn-lt"/>
              </a:rPr>
              <a:t>Por un lado, </a:t>
            </a:r>
            <a:r>
              <a:rPr lang="es-ES" sz="1600" b="1" dirty="0" err="1">
                <a:latin typeface="Calibri"/>
                <a:ea typeface="+mn-lt"/>
                <a:cs typeface="+mn-lt"/>
              </a:rPr>
              <a:t>uso_cpu</a:t>
            </a:r>
            <a:r>
              <a:rPr lang="es-ES" sz="1600" dirty="0">
                <a:latin typeface="Calibri"/>
                <a:ea typeface="+mn-lt"/>
                <a:cs typeface="+mn-lt"/>
              </a:rPr>
              <a:t>, </a:t>
            </a:r>
            <a:r>
              <a:rPr lang="es-ES" sz="1600" b="1" dirty="0" err="1">
                <a:latin typeface="Calibri"/>
                <a:ea typeface="+mn-lt"/>
                <a:cs typeface="+mn-lt"/>
              </a:rPr>
              <a:t>uso_gpu</a:t>
            </a:r>
            <a:r>
              <a:rPr lang="es-ES" sz="1600" dirty="0">
                <a:latin typeface="Calibri"/>
                <a:ea typeface="+mn-lt"/>
                <a:cs typeface="+mn-lt"/>
              </a:rPr>
              <a:t>, </a:t>
            </a:r>
            <a:r>
              <a:rPr lang="es-ES" sz="1600" b="1" dirty="0" err="1">
                <a:latin typeface="Calibri"/>
                <a:ea typeface="+mn-lt"/>
                <a:cs typeface="+mn-lt"/>
              </a:rPr>
              <a:t>uso_memoria</a:t>
            </a:r>
            <a:r>
              <a:rPr lang="es-ES" sz="1600" dirty="0">
                <a:latin typeface="Calibri"/>
                <a:ea typeface="+mn-lt"/>
                <a:cs typeface="+mn-lt"/>
              </a:rPr>
              <a:t> y </a:t>
            </a:r>
            <a:r>
              <a:rPr lang="es-ES" sz="1600" b="1" dirty="0" err="1">
                <a:latin typeface="Calibri"/>
                <a:ea typeface="+mn-lt"/>
                <a:cs typeface="+mn-lt"/>
              </a:rPr>
              <a:t>tasa_solicitudes</a:t>
            </a:r>
            <a:r>
              <a:rPr lang="es-ES" sz="1600" dirty="0">
                <a:latin typeface="Calibri"/>
                <a:ea typeface="+mn-lt"/>
                <a:cs typeface="+mn-lt"/>
              </a:rPr>
              <a:t> están más cerca al eje X, es decir, le aportan más al componente principal (C1).</a:t>
            </a:r>
            <a:endParaRPr lang="es-ES" sz="1600" dirty="0">
              <a:latin typeface="Calibri"/>
              <a:ea typeface="Calibri"/>
              <a:cs typeface="Times New Roman"/>
            </a:endParaRPr>
          </a:p>
          <a:p>
            <a:r>
              <a:rPr lang="es-ES" sz="1600" dirty="0">
                <a:latin typeface="Calibri"/>
                <a:ea typeface="+mn-lt"/>
                <a:cs typeface="+mn-lt"/>
              </a:rPr>
              <a:t>Además, están pegadas, por lo tanto, están altamente correlacionadas, representando la carga de trabajo del sistema: cuando aumenta el procesamiento, también lo hace el consumo de recursos.</a:t>
            </a:r>
            <a:endParaRPr lang="es-ES" sz="1600">
              <a:latin typeface="Calibri"/>
              <a:ea typeface="Calibri"/>
              <a:cs typeface="Times New Roman"/>
            </a:endParaRPr>
          </a:p>
          <a:p>
            <a:endParaRPr lang="es-ES" sz="1600" dirty="0">
              <a:latin typeface="Aptos"/>
              <a:ea typeface="Calibri"/>
              <a:cs typeface="Times New Roman"/>
            </a:endParaRPr>
          </a:p>
          <a:p>
            <a:r>
              <a:rPr lang="es-ES" sz="1600" dirty="0">
                <a:latin typeface="Calibri"/>
                <a:ea typeface="+mn-lt"/>
                <a:cs typeface="+mn-lt"/>
              </a:rPr>
              <a:t>En contraste, </a:t>
            </a:r>
            <a:r>
              <a:rPr lang="es-ES" sz="1600" b="1" dirty="0">
                <a:latin typeface="Calibri"/>
                <a:ea typeface="+mn-lt"/>
                <a:cs typeface="+mn-lt"/>
              </a:rPr>
              <a:t>latencia_p50</a:t>
            </a:r>
            <a:r>
              <a:rPr lang="es-ES" sz="1600" dirty="0">
                <a:latin typeface="Calibri"/>
                <a:ea typeface="+mn-lt"/>
                <a:cs typeface="+mn-lt"/>
              </a:rPr>
              <a:t>, </a:t>
            </a:r>
            <a:r>
              <a:rPr lang="es-ES" sz="1600" b="1" dirty="0">
                <a:latin typeface="Calibri"/>
                <a:ea typeface="+mn-lt"/>
                <a:cs typeface="+mn-lt"/>
              </a:rPr>
              <a:t>latencia_p95</a:t>
            </a:r>
            <a:r>
              <a:rPr lang="es-ES" sz="1600" dirty="0">
                <a:latin typeface="Calibri"/>
                <a:ea typeface="+mn-lt"/>
                <a:cs typeface="+mn-lt"/>
              </a:rPr>
              <a:t>, </a:t>
            </a:r>
            <a:r>
              <a:rPr lang="es-ES" sz="1600" b="1" dirty="0" err="1">
                <a:latin typeface="Calibri"/>
                <a:ea typeface="+mn-lt"/>
                <a:cs typeface="+mn-lt"/>
              </a:rPr>
              <a:t>tasa_timeouts</a:t>
            </a:r>
            <a:r>
              <a:rPr lang="es-ES" sz="1600" dirty="0">
                <a:latin typeface="Calibri"/>
                <a:ea typeface="+mn-lt"/>
                <a:cs typeface="+mn-lt"/>
              </a:rPr>
              <a:t> y </a:t>
            </a:r>
            <a:r>
              <a:rPr lang="es-ES" sz="1600" b="1" dirty="0" err="1">
                <a:latin typeface="Calibri"/>
                <a:ea typeface="+mn-lt"/>
                <a:cs typeface="+mn-lt"/>
              </a:rPr>
              <a:t>longitud_cola</a:t>
            </a:r>
            <a:r>
              <a:rPr lang="es-ES" sz="1600" dirty="0">
                <a:latin typeface="Calibri"/>
                <a:ea typeface="+mn-lt"/>
                <a:cs typeface="+mn-lt"/>
              </a:rPr>
              <a:t> están más cerca al eje Y, es decir, le aportan más al componente principal (C2).</a:t>
            </a:r>
          </a:p>
          <a:p>
            <a:r>
              <a:rPr lang="es-ES" sz="1600" dirty="0">
                <a:latin typeface="Calibri"/>
                <a:ea typeface="+mn-lt"/>
                <a:cs typeface="+mn-lt"/>
              </a:rPr>
              <a:t>Además, están pegadas, por lo tanto, están altamente correlacionadas, reflejando que cuando aumenta la cantidad de peticiones acumuladas en espera, el sistema no procesa las solicitudes con la suficiente rapidez; es decir, se congestiona o se satura.</a:t>
            </a:r>
            <a:endParaRPr lang="es-ES" sz="1600" dirty="0">
              <a:latin typeface="Calibri"/>
              <a:ea typeface="Calibri"/>
              <a:cs typeface="Times New Roman"/>
            </a:endParaRPr>
          </a:p>
          <a:p>
            <a:endParaRPr lang="es-ES" sz="1600" dirty="0">
              <a:latin typeface="Calibri"/>
              <a:ea typeface="Calibri"/>
              <a:cs typeface="Times New Roman"/>
            </a:endParaRPr>
          </a:p>
          <a:p>
            <a:endParaRPr lang="es-ES" sz="1600" dirty="0">
              <a:latin typeface="Calibri"/>
              <a:ea typeface="Calibri"/>
              <a:cs typeface="Times New Roman"/>
            </a:endParaRPr>
          </a:p>
        </p:txBody>
      </p:sp>
      <p:sp>
        <p:nvSpPr>
          <p:cNvPr id="8" name="CuadroTexto 7">
            <a:extLst>
              <a:ext uri="{FF2B5EF4-FFF2-40B4-BE49-F238E27FC236}">
                <a16:creationId xmlns:a16="http://schemas.microsoft.com/office/drawing/2014/main" id="{A85E0DBF-8EE6-F124-25B4-CA1CE6532B02}"/>
              </a:ext>
            </a:extLst>
          </p:cNvPr>
          <p:cNvSpPr txBox="1"/>
          <p:nvPr/>
        </p:nvSpPr>
        <p:spPr>
          <a:xfrm>
            <a:off x="376898" y="6338940"/>
            <a:ext cx="61373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8.</a:t>
            </a:r>
            <a:r>
              <a:rPr lang="es-419" sz="1400" b="1" dirty="0">
                <a:latin typeface="Times New Roman"/>
                <a:ea typeface="+mn-lt"/>
                <a:cs typeface="+mn-lt"/>
              </a:rPr>
              <a:t> </a:t>
            </a:r>
            <a:r>
              <a:rPr lang="es-419" sz="1400" b="1" err="1">
                <a:latin typeface="Times New Roman"/>
                <a:ea typeface="+mn-lt"/>
                <a:cs typeface="+mn-lt"/>
              </a:rPr>
              <a:t>Biplot</a:t>
            </a:r>
            <a:r>
              <a:rPr lang="es-419" sz="1400" b="1" dirty="0">
                <a:latin typeface="Times New Roman"/>
                <a:ea typeface="+mn-lt"/>
                <a:cs typeface="+mn-lt"/>
              </a:rPr>
              <a:t>: contribución y correlaciones de variables en el plano principal (C1 y C2).</a:t>
            </a:r>
            <a:endParaRPr lang="es-ES" b="1" dirty="0">
              <a:latin typeface="Times New Roman"/>
              <a:cs typeface="Times New Roman"/>
            </a:endParaRPr>
          </a:p>
        </p:txBody>
      </p:sp>
      <p:sp>
        <p:nvSpPr>
          <p:cNvPr id="11" name="CuadroTexto 10">
            <a:extLst>
              <a:ext uri="{FF2B5EF4-FFF2-40B4-BE49-F238E27FC236}">
                <a16:creationId xmlns:a16="http://schemas.microsoft.com/office/drawing/2014/main" id="{049E71C9-489A-2F20-2390-BF1C9CB20840}"/>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pic>
        <p:nvPicPr>
          <p:cNvPr id="4" name="Imagen 3" descr="Gráfico&#10;&#10;El contenido generado por IA puede ser incorrecto.">
            <a:extLst>
              <a:ext uri="{FF2B5EF4-FFF2-40B4-BE49-F238E27FC236}">
                <a16:creationId xmlns:a16="http://schemas.microsoft.com/office/drawing/2014/main" id="{B1E19B93-E66F-666B-F6C8-97C3D76768C4}"/>
              </a:ext>
            </a:extLst>
          </p:cNvPr>
          <p:cNvPicPr>
            <a:picLocks noChangeAspect="1"/>
          </p:cNvPicPr>
          <p:nvPr/>
        </p:nvPicPr>
        <p:blipFill>
          <a:blip r:embed="rId2"/>
          <a:srcRect t="11653" b="6394"/>
          <a:stretch>
            <a:fillRect/>
          </a:stretch>
        </p:blipFill>
        <p:spPr>
          <a:xfrm>
            <a:off x="381000" y="962454"/>
            <a:ext cx="6389914" cy="5272003"/>
          </a:xfrm>
          <a:prstGeom prst="rect">
            <a:avLst/>
          </a:prstGeom>
        </p:spPr>
      </p:pic>
    </p:spTree>
    <p:extLst>
      <p:ext uri="{BB962C8B-B14F-4D97-AF65-F5344CB8AC3E}">
        <p14:creationId xmlns:p14="http://schemas.microsoft.com/office/powerpoint/2010/main" val="1623309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25387-9D33-5BB2-6AD0-95C9A75E4497}"/>
            </a:ext>
          </a:extLst>
        </p:cNvPr>
        <p:cNvGrpSpPr/>
        <p:nvPr/>
      </p:nvGrpSpPr>
      <p:grpSpPr>
        <a:xfrm>
          <a:off x="0" y="0"/>
          <a:ext cx="0" cy="0"/>
          <a:chOff x="0" y="0"/>
          <a:chExt cx="0" cy="0"/>
        </a:xfrm>
      </p:grpSpPr>
      <p:sp>
        <p:nvSpPr>
          <p:cNvPr id="8" name="CuadroTexto 7">
            <a:extLst>
              <a:ext uri="{FF2B5EF4-FFF2-40B4-BE49-F238E27FC236}">
                <a16:creationId xmlns:a16="http://schemas.microsoft.com/office/drawing/2014/main" id="{0E1B3B36-E927-55EF-B21D-FA4511342E70}"/>
              </a:ext>
            </a:extLst>
          </p:cNvPr>
          <p:cNvSpPr txBox="1"/>
          <p:nvPr/>
        </p:nvSpPr>
        <p:spPr>
          <a:xfrm>
            <a:off x="3346768" y="6248226"/>
            <a:ext cx="456647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9.</a:t>
            </a:r>
            <a:r>
              <a:rPr lang="es-419" sz="1400" b="1" dirty="0">
                <a:latin typeface="Times New Roman"/>
                <a:ea typeface="+mn-lt"/>
                <a:cs typeface="+mn-lt"/>
              </a:rPr>
              <a:t> </a:t>
            </a:r>
            <a:r>
              <a:rPr lang="es-419" sz="1400" b="1" err="1">
                <a:latin typeface="Times New Roman"/>
                <a:ea typeface="+mn-lt"/>
                <a:cs typeface="+mn-lt"/>
              </a:rPr>
              <a:t>Biplots</a:t>
            </a:r>
            <a:r>
              <a:rPr lang="es-419" sz="1400" b="1" dirty="0">
                <a:latin typeface="Times New Roman"/>
                <a:ea typeface="+mn-lt"/>
                <a:cs typeface="+mn-lt"/>
              </a:rPr>
              <a:t> comparativos: distribución y contribución de variables en los planos principales</a:t>
            </a:r>
            <a:endParaRPr lang="es-ES" b="1" dirty="0" err="1">
              <a:latin typeface="Times New Roman"/>
            </a:endParaRPr>
          </a:p>
        </p:txBody>
      </p:sp>
      <p:sp>
        <p:nvSpPr>
          <p:cNvPr id="11" name="CuadroTexto 10">
            <a:extLst>
              <a:ext uri="{FF2B5EF4-FFF2-40B4-BE49-F238E27FC236}">
                <a16:creationId xmlns:a16="http://schemas.microsoft.com/office/drawing/2014/main" id="{22024518-B205-7C32-9E4A-8A3FE8803521}"/>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pic>
        <p:nvPicPr>
          <p:cNvPr id="4" name="Imagen 3" descr="Gráfico, Diagrama&#10;&#10;El contenido generado por IA puede ser incorrecto.">
            <a:extLst>
              <a:ext uri="{FF2B5EF4-FFF2-40B4-BE49-F238E27FC236}">
                <a16:creationId xmlns:a16="http://schemas.microsoft.com/office/drawing/2014/main" id="{C30C95D0-804E-1FD5-C052-9FE55907F04A}"/>
              </a:ext>
            </a:extLst>
          </p:cNvPr>
          <p:cNvPicPr>
            <a:picLocks noChangeAspect="1"/>
          </p:cNvPicPr>
          <p:nvPr/>
        </p:nvPicPr>
        <p:blipFill>
          <a:blip r:embed="rId2"/>
          <a:srcRect r="-186" b="2493"/>
          <a:stretch>
            <a:fillRect/>
          </a:stretch>
        </p:blipFill>
        <p:spPr>
          <a:xfrm>
            <a:off x="2523325" y="137327"/>
            <a:ext cx="6225904" cy="6102211"/>
          </a:xfrm>
          <a:prstGeom prst="rect">
            <a:avLst/>
          </a:prstGeom>
        </p:spPr>
      </p:pic>
      <p:sp>
        <p:nvSpPr>
          <p:cNvPr id="6" name="Título 1">
            <a:extLst>
              <a:ext uri="{FF2B5EF4-FFF2-40B4-BE49-F238E27FC236}">
                <a16:creationId xmlns:a16="http://schemas.microsoft.com/office/drawing/2014/main" id="{F94708A6-7848-D19D-DC0F-4DCD8EB4F285}"/>
              </a:ext>
            </a:extLst>
          </p:cNvPr>
          <p:cNvSpPr>
            <a:spLocks noGrp="1"/>
          </p:cNvSpPr>
          <p:nvPr>
            <p:ph type="title"/>
          </p:nvPr>
        </p:nvSpPr>
        <p:spPr>
          <a:xfrm>
            <a:off x="9173816" y="135444"/>
            <a:ext cx="2750294" cy="746167"/>
          </a:xfrm>
        </p:spPr>
        <p:txBody>
          <a:bodyPr vert="horz" lIns="91440" tIns="45720" rIns="91440" bIns="45720" rtlCol="0" anchor="ctr">
            <a:noAutofit/>
          </a:bodyPr>
          <a:lstStyle/>
          <a:p>
            <a:r>
              <a:rPr lang="es-ES" sz="2800" b="1" dirty="0">
                <a:latin typeface="Times New Roman"/>
                <a:cs typeface="Times New Roman"/>
              </a:rPr>
              <a:t>ETAPA 1. </a:t>
            </a:r>
            <a:r>
              <a:rPr lang="es-ES" sz="2800" b="1" dirty="0">
                <a:latin typeface="Times New Roman"/>
                <a:ea typeface="+mj-lt"/>
                <a:cs typeface="+mj-lt"/>
              </a:rPr>
              <a:t>ACP</a:t>
            </a:r>
            <a:endParaRPr lang="es-ES" sz="2800" b="1" dirty="0">
              <a:latin typeface="Times New Roman"/>
              <a:cs typeface="Times New Roman"/>
            </a:endParaRPr>
          </a:p>
        </p:txBody>
      </p:sp>
    </p:spTree>
    <p:extLst>
      <p:ext uri="{BB962C8B-B14F-4D97-AF65-F5344CB8AC3E}">
        <p14:creationId xmlns:p14="http://schemas.microsoft.com/office/powerpoint/2010/main" val="2689406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7ED60-2F36-D41E-5B94-AC27A28C65A9}"/>
            </a:ext>
          </a:extLst>
        </p:cNvPr>
        <p:cNvGrpSpPr/>
        <p:nvPr/>
      </p:nvGrpSpPr>
      <p:grpSpPr>
        <a:xfrm>
          <a:off x="0" y="0"/>
          <a:ext cx="0" cy="0"/>
          <a:chOff x="0" y="0"/>
          <a:chExt cx="0" cy="0"/>
        </a:xfrm>
      </p:grpSpPr>
      <p:sp>
        <p:nvSpPr>
          <p:cNvPr id="8" name="CuadroTexto 7">
            <a:extLst>
              <a:ext uri="{FF2B5EF4-FFF2-40B4-BE49-F238E27FC236}">
                <a16:creationId xmlns:a16="http://schemas.microsoft.com/office/drawing/2014/main" id="{7AFC3525-C4CE-C890-0871-C03DDBC023D4}"/>
              </a:ext>
            </a:extLst>
          </p:cNvPr>
          <p:cNvSpPr txBox="1"/>
          <p:nvPr/>
        </p:nvSpPr>
        <p:spPr>
          <a:xfrm>
            <a:off x="3346768" y="6248226"/>
            <a:ext cx="456647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10.</a:t>
            </a:r>
            <a:r>
              <a:rPr lang="es-419" sz="1400" b="1" dirty="0">
                <a:latin typeface="Times New Roman"/>
                <a:ea typeface="+mn-lt"/>
                <a:cs typeface="+mn-lt"/>
              </a:rPr>
              <a:t> </a:t>
            </a:r>
            <a:r>
              <a:rPr lang="es-419" sz="1400" b="1" dirty="0" err="1">
                <a:latin typeface="Times New Roman"/>
                <a:ea typeface="+mn-lt"/>
                <a:cs typeface="+mn-lt"/>
              </a:rPr>
              <a:t>Biplots</a:t>
            </a:r>
            <a:r>
              <a:rPr lang="es-419" sz="1400" b="1" dirty="0">
                <a:latin typeface="Times New Roman"/>
                <a:ea typeface="+mn-lt"/>
                <a:cs typeface="+mn-lt"/>
              </a:rPr>
              <a:t> comparativos: distribución y contribución de variables en los planos principales</a:t>
            </a:r>
            <a:endParaRPr lang="es-ES" b="1" dirty="0" err="1">
              <a:latin typeface="Times New Roman"/>
            </a:endParaRPr>
          </a:p>
        </p:txBody>
      </p:sp>
      <p:sp>
        <p:nvSpPr>
          <p:cNvPr id="11" name="CuadroTexto 10">
            <a:extLst>
              <a:ext uri="{FF2B5EF4-FFF2-40B4-BE49-F238E27FC236}">
                <a16:creationId xmlns:a16="http://schemas.microsoft.com/office/drawing/2014/main" id="{EE01413B-F658-964B-F0C5-0A2E5C14DE15}"/>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6" name="Título 1">
            <a:extLst>
              <a:ext uri="{FF2B5EF4-FFF2-40B4-BE49-F238E27FC236}">
                <a16:creationId xmlns:a16="http://schemas.microsoft.com/office/drawing/2014/main" id="{2C1CF381-A4BA-6FD2-3FFB-D0745227993D}"/>
              </a:ext>
            </a:extLst>
          </p:cNvPr>
          <p:cNvSpPr>
            <a:spLocks noGrp="1"/>
          </p:cNvSpPr>
          <p:nvPr>
            <p:ph type="title"/>
          </p:nvPr>
        </p:nvSpPr>
        <p:spPr>
          <a:xfrm>
            <a:off x="9173816" y="135444"/>
            <a:ext cx="2750294" cy="746167"/>
          </a:xfrm>
        </p:spPr>
        <p:txBody>
          <a:bodyPr vert="horz" lIns="91440" tIns="45720" rIns="91440" bIns="45720" rtlCol="0" anchor="ctr">
            <a:noAutofit/>
          </a:bodyPr>
          <a:lstStyle/>
          <a:p>
            <a:r>
              <a:rPr lang="es-ES" sz="2800" b="1" dirty="0">
                <a:latin typeface="Times New Roman"/>
                <a:cs typeface="Times New Roman"/>
              </a:rPr>
              <a:t>ETAPA 1. </a:t>
            </a:r>
            <a:r>
              <a:rPr lang="es-ES" sz="2800" b="1" dirty="0">
                <a:latin typeface="Times New Roman"/>
                <a:ea typeface="+mj-lt"/>
                <a:cs typeface="+mj-lt"/>
              </a:rPr>
              <a:t>ACP</a:t>
            </a:r>
            <a:endParaRPr lang="es-ES" sz="2800" b="1" dirty="0">
              <a:latin typeface="Times New Roman"/>
              <a:cs typeface="Times New Roman"/>
            </a:endParaRPr>
          </a:p>
        </p:txBody>
      </p:sp>
      <p:pic>
        <p:nvPicPr>
          <p:cNvPr id="3" name="Imagen 2" descr="Diagrama&#10;&#10;El contenido generado por IA puede ser incorrecto.">
            <a:extLst>
              <a:ext uri="{FF2B5EF4-FFF2-40B4-BE49-F238E27FC236}">
                <a16:creationId xmlns:a16="http://schemas.microsoft.com/office/drawing/2014/main" id="{4B4F0713-0E99-49E8-8A39-CBE2873A0842}"/>
              </a:ext>
            </a:extLst>
          </p:cNvPr>
          <p:cNvPicPr>
            <a:picLocks noChangeAspect="1"/>
          </p:cNvPicPr>
          <p:nvPr/>
        </p:nvPicPr>
        <p:blipFill>
          <a:blip r:embed="rId2"/>
          <a:srcRect t="-939" b="4443"/>
          <a:stretch>
            <a:fillRect/>
          </a:stretch>
        </p:blipFill>
        <p:spPr>
          <a:xfrm>
            <a:off x="2550957" y="139515"/>
            <a:ext cx="6162091" cy="6000668"/>
          </a:xfrm>
          <a:prstGeom prst="rect">
            <a:avLst/>
          </a:prstGeom>
        </p:spPr>
      </p:pic>
    </p:spTree>
    <p:extLst>
      <p:ext uri="{BB962C8B-B14F-4D97-AF65-F5344CB8AC3E}">
        <p14:creationId xmlns:p14="http://schemas.microsoft.com/office/powerpoint/2010/main" val="1738256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B914B-9ABB-6CF4-9586-9482A02FC3A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B6056D2-2857-20F4-7276-4241ED8C43AC}"/>
              </a:ext>
            </a:extLst>
          </p:cNvPr>
          <p:cNvSpPr>
            <a:spLocks noGrp="1"/>
          </p:cNvSpPr>
          <p:nvPr>
            <p:ph type="title"/>
          </p:nvPr>
        </p:nvSpPr>
        <p:spPr>
          <a:xfrm>
            <a:off x="379833" y="111161"/>
            <a:ext cx="2661533" cy="746167"/>
          </a:xfrm>
        </p:spPr>
        <p:txBody>
          <a:bodyPr vert="horz" lIns="91440" tIns="45720" rIns="91440" bIns="45720" rtlCol="0" anchor="ctr">
            <a:noAutofit/>
          </a:bodyPr>
          <a:lstStyle/>
          <a:p>
            <a:r>
              <a:rPr lang="es-ES" sz="2800" b="1" dirty="0">
                <a:latin typeface="Times New Roman"/>
                <a:cs typeface="Times New Roman"/>
              </a:rPr>
              <a:t>ETAPA 1. </a:t>
            </a:r>
            <a:r>
              <a:rPr lang="es-ES" sz="2800" b="1" dirty="0">
                <a:latin typeface="Times New Roman"/>
                <a:ea typeface="+mj-lt"/>
                <a:cs typeface="+mj-lt"/>
              </a:rPr>
              <a:t>ACP</a:t>
            </a:r>
            <a:endParaRPr lang="es-ES" sz="2800" b="1" dirty="0">
              <a:latin typeface="Times New Roman"/>
              <a:cs typeface="Times New Roman"/>
            </a:endParaRPr>
          </a:p>
        </p:txBody>
      </p:sp>
      <p:sp>
        <p:nvSpPr>
          <p:cNvPr id="3" name="Marcador de contenido 2">
            <a:extLst>
              <a:ext uri="{FF2B5EF4-FFF2-40B4-BE49-F238E27FC236}">
                <a16:creationId xmlns:a16="http://schemas.microsoft.com/office/drawing/2014/main" id="{339F83F9-8214-961C-F121-344B6051FD2A}"/>
              </a:ext>
            </a:extLst>
          </p:cNvPr>
          <p:cNvSpPr>
            <a:spLocks noGrp="1"/>
          </p:cNvSpPr>
          <p:nvPr>
            <p:ph idx="1"/>
          </p:nvPr>
        </p:nvSpPr>
        <p:spPr>
          <a:xfrm>
            <a:off x="6369797" y="1133596"/>
            <a:ext cx="5184736" cy="4773747"/>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dirty="0">
                <a:latin typeface="Calibri"/>
                <a:ea typeface="+mn-lt"/>
                <a:cs typeface="+mn-lt"/>
              </a:rPr>
              <a:t>Las variables que más contribuyen al  Componente 1 (C1) son </a:t>
            </a:r>
            <a:r>
              <a:rPr lang="es-ES" sz="1600" err="1">
                <a:latin typeface="Calibri"/>
                <a:ea typeface="+mn-lt"/>
                <a:cs typeface="+mn-lt"/>
              </a:rPr>
              <a:t>tasa_solicitudes</a:t>
            </a:r>
            <a:r>
              <a:rPr lang="es-ES" sz="1600" dirty="0">
                <a:latin typeface="Calibri"/>
                <a:ea typeface="+mn-lt"/>
                <a:cs typeface="+mn-lt"/>
              </a:rPr>
              <a:t>, </a:t>
            </a:r>
            <a:r>
              <a:rPr lang="es-ES" sz="1600" err="1">
                <a:latin typeface="Calibri"/>
                <a:ea typeface="+mn-lt"/>
                <a:cs typeface="+mn-lt"/>
              </a:rPr>
              <a:t>uso_cpu</a:t>
            </a:r>
            <a:r>
              <a:rPr lang="es-ES" sz="1600" dirty="0">
                <a:latin typeface="Calibri"/>
                <a:ea typeface="+mn-lt"/>
                <a:cs typeface="+mn-lt"/>
              </a:rPr>
              <a:t>, </a:t>
            </a:r>
            <a:r>
              <a:rPr lang="es-ES" sz="1600" err="1">
                <a:latin typeface="Calibri"/>
                <a:ea typeface="+mn-lt"/>
                <a:cs typeface="+mn-lt"/>
              </a:rPr>
              <a:t>uso_gpu</a:t>
            </a:r>
            <a:r>
              <a:rPr lang="es-ES" sz="1600" dirty="0">
                <a:latin typeface="Calibri"/>
                <a:ea typeface="+mn-lt"/>
                <a:cs typeface="+mn-lt"/>
              </a:rPr>
              <a:t> y </a:t>
            </a:r>
            <a:r>
              <a:rPr lang="es-ES" sz="1600" err="1">
                <a:latin typeface="Calibri"/>
                <a:ea typeface="+mn-lt"/>
                <a:cs typeface="+mn-lt"/>
              </a:rPr>
              <a:t>uso_memoria</a:t>
            </a:r>
            <a:r>
              <a:rPr lang="es-ES" sz="1600" dirty="0">
                <a:latin typeface="Calibri"/>
                <a:ea typeface="+mn-lt"/>
                <a:cs typeface="+mn-lt"/>
              </a:rPr>
              <a:t>.</a:t>
            </a:r>
            <a:endParaRPr lang="es-ES" sz="1600">
              <a:latin typeface="Calibri"/>
              <a:ea typeface="Calibri"/>
              <a:cs typeface="Times New Roman"/>
            </a:endParaRPr>
          </a:p>
          <a:p>
            <a:pPr marL="0" indent="0">
              <a:buNone/>
            </a:pPr>
            <a:endParaRPr lang="es-ES" sz="1600" dirty="0">
              <a:latin typeface="Calibri"/>
              <a:ea typeface="+mn-lt"/>
              <a:cs typeface="+mn-lt"/>
            </a:endParaRPr>
          </a:p>
          <a:p>
            <a:r>
              <a:rPr lang="es-ES" sz="1600" dirty="0">
                <a:latin typeface="Calibri"/>
                <a:ea typeface="+mn-lt"/>
                <a:cs typeface="+mn-lt"/>
              </a:rPr>
              <a:t>Las variables que más contribuyen al Componente 2 (C2) son </a:t>
            </a:r>
            <a:r>
              <a:rPr lang="es-ES" sz="1600" err="1">
                <a:latin typeface="Calibri"/>
                <a:ea typeface="+mn-lt"/>
                <a:cs typeface="+mn-lt"/>
              </a:rPr>
              <a:t>longitud_cola</a:t>
            </a:r>
            <a:r>
              <a:rPr lang="es-ES" sz="1600" dirty="0">
                <a:latin typeface="Calibri"/>
                <a:ea typeface="+mn-lt"/>
                <a:cs typeface="+mn-lt"/>
              </a:rPr>
              <a:t>, latencia_p95, </a:t>
            </a:r>
            <a:r>
              <a:rPr lang="es-ES" sz="1600" err="1">
                <a:latin typeface="Calibri"/>
                <a:ea typeface="+mn-lt"/>
                <a:cs typeface="+mn-lt"/>
              </a:rPr>
              <a:t>tasa_timeouts</a:t>
            </a:r>
            <a:r>
              <a:rPr lang="es-ES" sz="1600" dirty="0">
                <a:latin typeface="Calibri"/>
                <a:ea typeface="+mn-lt"/>
                <a:cs typeface="+mn-lt"/>
              </a:rPr>
              <a:t> y latencia_p50.</a:t>
            </a:r>
            <a:endParaRPr lang="es-ES">
              <a:latin typeface="Calibri"/>
              <a:ea typeface="+mn-lt"/>
              <a:cs typeface="+mn-lt"/>
            </a:endParaRPr>
          </a:p>
          <a:p>
            <a:pPr marL="0" indent="0">
              <a:buNone/>
            </a:pPr>
            <a:endParaRPr lang="es-ES" sz="1600" dirty="0">
              <a:latin typeface="Calibri"/>
              <a:ea typeface="+mn-lt"/>
              <a:cs typeface="+mn-lt"/>
            </a:endParaRPr>
          </a:p>
          <a:p>
            <a:r>
              <a:rPr lang="es-ES" sz="1600" dirty="0">
                <a:latin typeface="Calibri"/>
                <a:ea typeface="Calibri"/>
                <a:cs typeface="Calibri"/>
              </a:rPr>
              <a:t>Las variables que más contribuyen al</a:t>
            </a:r>
            <a:r>
              <a:rPr lang="es-ES" sz="1600" dirty="0">
                <a:latin typeface="Calibri"/>
                <a:ea typeface="+mn-lt"/>
                <a:cs typeface="+mn-lt"/>
              </a:rPr>
              <a:t> Componente 3 (C3) son </a:t>
            </a:r>
            <a:r>
              <a:rPr lang="es-ES" sz="1600" err="1">
                <a:latin typeface="Calibri"/>
                <a:ea typeface="+mn-lt"/>
                <a:cs typeface="+mn-lt"/>
              </a:rPr>
              <a:t>red_entrada</a:t>
            </a:r>
            <a:r>
              <a:rPr lang="es-ES" sz="1600" dirty="0">
                <a:latin typeface="Calibri"/>
                <a:ea typeface="+mn-lt"/>
                <a:cs typeface="+mn-lt"/>
              </a:rPr>
              <a:t>, </a:t>
            </a:r>
            <a:r>
              <a:rPr lang="es-ES" sz="1600" err="1">
                <a:latin typeface="Calibri"/>
                <a:ea typeface="+mn-lt"/>
                <a:cs typeface="+mn-lt"/>
              </a:rPr>
              <a:t>red_salida</a:t>
            </a:r>
            <a:r>
              <a:rPr lang="es-ES" sz="1600" dirty="0">
                <a:latin typeface="Calibri"/>
                <a:ea typeface="+mn-lt"/>
                <a:cs typeface="+mn-lt"/>
              </a:rPr>
              <a:t> e </a:t>
            </a:r>
            <a:r>
              <a:rPr lang="es-ES" sz="1600" err="1">
                <a:latin typeface="Calibri"/>
                <a:ea typeface="+mn-lt"/>
                <a:cs typeface="+mn-lt"/>
              </a:rPr>
              <a:t>io_disco</a:t>
            </a:r>
            <a:r>
              <a:rPr lang="es-ES" sz="1600" dirty="0">
                <a:latin typeface="Calibri"/>
                <a:ea typeface="+mn-lt"/>
                <a:cs typeface="+mn-lt"/>
              </a:rPr>
              <a:t>.</a:t>
            </a:r>
            <a:endParaRPr lang="es-ES" sz="1600">
              <a:latin typeface="Calibri"/>
              <a:ea typeface="Calibri"/>
              <a:cs typeface="Calibri"/>
            </a:endParaRPr>
          </a:p>
          <a:p>
            <a:pPr marL="0" indent="0">
              <a:buNone/>
            </a:pPr>
            <a:endParaRPr lang="es-ES" sz="1600" dirty="0">
              <a:latin typeface="Calibri"/>
              <a:ea typeface="+mn-lt"/>
              <a:cs typeface="+mn-lt"/>
            </a:endParaRPr>
          </a:p>
          <a:p>
            <a:r>
              <a:rPr lang="es-ES" sz="1600" dirty="0">
                <a:latin typeface="Calibri"/>
                <a:ea typeface="Calibri"/>
                <a:cs typeface="Calibri"/>
              </a:rPr>
              <a:t>Las variables que más contribuyen al</a:t>
            </a:r>
            <a:r>
              <a:rPr lang="es-ES" sz="1600" dirty="0">
                <a:latin typeface="Calibri"/>
                <a:ea typeface="+mn-lt"/>
                <a:cs typeface="+mn-lt"/>
              </a:rPr>
              <a:t> Componente 4 (C4) son latencia_p50, </a:t>
            </a:r>
            <a:r>
              <a:rPr lang="es-ES" sz="1600" err="1">
                <a:latin typeface="Calibri"/>
                <a:ea typeface="+mn-lt"/>
                <a:cs typeface="+mn-lt"/>
              </a:rPr>
              <a:t>red_entrada</a:t>
            </a:r>
            <a:r>
              <a:rPr lang="es-ES" sz="1600" dirty="0">
                <a:latin typeface="Calibri"/>
                <a:ea typeface="+mn-lt"/>
                <a:cs typeface="+mn-lt"/>
              </a:rPr>
              <a:t> e </a:t>
            </a:r>
            <a:r>
              <a:rPr lang="es-ES" sz="1600" err="1">
                <a:latin typeface="Calibri"/>
                <a:ea typeface="+mn-lt"/>
                <a:cs typeface="+mn-lt"/>
              </a:rPr>
              <a:t>io_disco</a:t>
            </a:r>
            <a:r>
              <a:rPr lang="es-ES" sz="1600" dirty="0">
                <a:latin typeface="Calibri"/>
                <a:ea typeface="+mn-lt"/>
                <a:cs typeface="+mn-lt"/>
              </a:rPr>
              <a:t>.</a:t>
            </a:r>
            <a:endParaRPr lang="es-ES" sz="1600">
              <a:latin typeface="Calibri"/>
              <a:ea typeface="Calibri"/>
              <a:cs typeface="Calibri"/>
            </a:endParaRPr>
          </a:p>
          <a:p>
            <a:pPr marL="0" indent="0">
              <a:buNone/>
            </a:pPr>
            <a:br>
              <a:rPr lang="es-ES" sz="1600" dirty="0">
                <a:latin typeface="Calibri"/>
                <a:ea typeface="Calibri"/>
                <a:cs typeface="Times New Roman"/>
              </a:rPr>
            </a:br>
            <a:br>
              <a:rPr lang="es-ES" sz="1600" dirty="0">
                <a:latin typeface="Calibri"/>
                <a:ea typeface="Calibri"/>
                <a:cs typeface="Times New Roman"/>
              </a:rPr>
            </a:br>
            <a:endParaRPr lang="es-ES" sz="1600">
              <a:latin typeface="Calibri"/>
              <a:ea typeface="Calibri"/>
              <a:cs typeface="Times New Roman"/>
            </a:endParaRPr>
          </a:p>
          <a:p>
            <a:endParaRPr lang="es-ES" sz="1600" dirty="0">
              <a:latin typeface="Calibri"/>
              <a:ea typeface="Calibri"/>
              <a:cs typeface="Times New Roman"/>
            </a:endParaRPr>
          </a:p>
          <a:p>
            <a:endParaRPr lang="es-ES" sz="1600" dirty="0">
              <a:latin typeface="Calibri"/>
              <a:ea typeface="Calibri"/>
              <a:cs typeface="Times New Roman"/>
            </a:endParaRPr>
          </a:p>
          <a:p>
            <a:endParaRPr lang="es-ES" sz="1600" dirty="0">
              <a:latin typeface="Calibri"/>
              <a:ea typeface="Calibri"/>
              <a:cs typeface="Times New Roman"/>
            </a:endParaRPr>
          </a:p>
        </p:txBody>
      </p:sp>
      <p:sp>
        <p:nvSpPr>
          <p:cNvPr id="8" name="CuadroTexto 7">
            <a:extLst>
              <a:ext uri="{FF2B5EF4-FFF2-40B4-BE49-F238E27FC236}">
                <a16:creationId xmlns:a16="http://schemas.microsoft.com/office/drawing/2014/main" id="{4F6412C5-2FA6-1451-098D-A98A7509BC73}"/>
              </a:ext>
            </a:extLst>
          </p:cNvPr>
          <p:cNvSpPr txBox="1"/>
          <p:nvPr/>
        </p:nvSpPr>
        <p:spPr>
          <a:xfrm>
            <a:off x="376898" y="6208312"/>
            <a:ext cx="587611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11. Contribución de las variables a los cuatro componentes principales del ACP.</a:t>
            </a:r>
            <a:endParaRPr lang="es-419" sz="1400" dirty="0">
              <a:latin typeface="Times New Roman"/>
              <a:cs typeface="Times New Roman"/>
            </a:endParaRPr>
          </a:p>
        </p:txBody>
      </p:sp>
      <p:sp>
        <p:nvSpPr>
          <p:cNvPr id="11" name="CuadroTexto 10">
            <a:extLst>
              <a:ext uri="{FF2B5EF4-FFF2-40B4-BE49-F238E27FC236}">
                <a16:creationId xmlns:a16="http://schemas.microsoft.com/office/drawing/2014/main" id="{3019B834-E194-4D0E-FED6-6B3F6903C4D6}"/>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pic>
        <p:nvPicPr>
          <p:cNvPr id="5" name="Imagen 4" descr="Gráfico, Gráfico de barras&#10;&#10;El contenido generado por IA puede ser incorrecto.">
            <a:extLst>
              <a:ext uri="{FF2B5EF4-FFF2-40B4-BE49-F238E27FC236}">
                <a16:creationId xmlns:a16="http://schemas.microsoft.com/office/drawing/2014/main" id="{CB863E46-D8FC-98DF-A30D-0A749059447B}"/>
              </a:ext>
            </a:extLst>
          </p:cNvPr>
          <p:cNvPicPr>
            <a:picLocks noChangeAspect="1"/>
          </p:cNvPicPr>
          <p:nvPr/>
        </p:nvPicPr>
        <p:blipFill>
          <a:blip r:embed="rId2"/>
          <a:stretch>
            <a:fillRect/>
          </a:stretch>
        </p:blipFill>
        <p:spPr>
          <a:xfrm>
            <a:off x="718457" y="794656"/>
            <a:ext cx="5192487" cy="5268685"/>
          </a:xfrm>
          <a:prstGeom prst="rect">
            <a:avLst/>
          </a:prstGeom>
        </p:spPr>
      </p:pic>
    </p:spTree>
    <p:extLst>
      <p:ext uri="{BB962C8B-B14F-4D97-AF65-F5344CB8AC3E}">
        <p14:creationId xmlns:p14="http://schemas.microsoft.com/office/powerpoint/2010/main" val="616280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B20C2-57DD-8458-340B-121F68EBC92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2F3B0A7-B9D3-B268-35DB-AAA5644BA3D8}"/>
              </a:ext>
            </a:extLst>
          </p:cNvPr>
          <p:cNvSpPr>
            <a:spLocks noGrp="1"/>
          </p:cNvSpPr>
          <p:nvPr>
            <p:ph type="title"/>
          </p:nvPr>
        </p:nvSpPr>
        <p:spPr>
          <a:xfrm>
            <a:off x="379833" y="111161"/>
            <a:ext cx="2661533" cy="746167"/>
          </a:xfrm>
        </p:spPr>
        <p:txBody>
          <a:bodyPr vert="horz" lIns="91440" tIns="45720" rIns="91440" bIns="45720" rtlCol="0" anchor="ctr">
            <a:noAutofit/>
          </a:bodyPr>
          <a:lstStyle/>
          <a:p>
            <a:r>
              <a:rPr lang="es-ES" sz="2800" b="1" dirty="0">
                <a:latin typeface="Times New Roman"/>
                <a:cs typeface="Times New Roman"/>
              </a:rPr>
              <a:t>ETAPA 1. </a:t>
            </a:r>
            <a:r>
              <a:rPr lang="es-ES" sz="2800" b="1" dirty="0">
                <a:latin typeface="Times New Roman"/>
                <a:ea typeface="+mj-lt"/>
                <a:cs typeface="+mj-lt"/>
              </a:rPr>
              <a:t>ACP</a:t>
            </a:r>
            <a:endParaRPr lang="es-ES" sz="2800" b="1" dirty="0">
              <a:latin typeface="Times New Roman"/>
              <a:cs typeface="Times New Roman"/>
            </a:endParaRPr>
          </a:p>
        </p:txBody>
      </p:sp>
      <p:sp>
        <p:nvSpPr>
          <p:cNvPr id="3" name="Marcador de contenido 2">
            <a:extLst>
              <a:ext uri="{FF2B5EF4-FFF2-40B4-BE49-F238E27FC236}">
                <a16:creationId xmlns:a16="http://schemas.microsoft.com/office/drawing/2014/main" id="{04868595-C1F1-E46C-1CC4-AC9DAA0DD7D0}"/>
              </a:ext>
            </a:extLst>
          </p:cNvPr>
          <p:cNvSpPr>
            <a:spLocks noGrp="1"/>
          </p:cNvSpPr>
          <p:nvPr>
            <p:ph idx="1"/>
          </p:nvPr>
        </p:nvSpPr>
        <p:spPr>
          <a:xfrm>
            <a:off x="6369797" y="1188025"/>
            <a:ext cx="5315364" cy="4719318"/>
          </a:xfrm>
        </p:spPr>
        <p:txBody>
          <a:bodyPr vert="horz" lIns="91440" tIns="45720" rIns="91440" bIns="45720" rtlCol="0" anchor="t">
            <a:noAutofit/>
          </a:bodyPr>
          <a:lstStyle/>
          <a:p>
            <a:pPr marL="0" indent="0">
              <a:buNone/>
            </a:pPr>
            <a:endParaRPr lang="es-ES" sz="1800" dirty="0">
              <a:latin typeface="Calibri"/>
              <a:ea typeface="Calibri"/>
              <a:cs typeface="Calibri"/>
            </a:endParaRPr>
          </a:p>
          <a:p>
            <a:pPr>
              <a:buFont typeface="Arial"/>
            </a:pPr>
            <a:r>
              <a:rPr lang="es-ES" sz="1600" dirty="0">
                <a:latin typeface="Calibri"/>
                <a:ea typeface="+mn-lt"/>
                <a:cs typeface="+mn-lt"/>
              </a:rPr>
              <a:t>Las variables </a:t>
            </a:r>
            <a:r>
              <a:rPr lang="es-ES" sz="1600" dirty="0" err="1">
                <a:latin typeface="Calibri"/>
                <a:ea typeface="+mn-lt"/>
                <a:cs typeface="+mn-lt"/>
              </a:rPr>
              <a:t>tasa_solicitudes</a:t>
            </a:r>
            <a:r>
              <a:rPr lang="es-ES" sz="1600" dirty="0">
                <a:latin typeface="Calibri"/>
                <a:ea typeface="+mn-lt"/>
                <a:cs typeface="+mn-lt"/>
              </a:rPr>
              <a:t>, </a:t>
            </a:r>
            <a:r>
              <a:rPr lang="es-ES" sz="1600" dirty="0" err="1">
                <a:latin typeface="Calibri"/>
                <a:ea typeface="+mn-lt"/>
                <a:cs typeface="+mn-lt"/>
              </a:rPr>
              <a:t>uso_cpu</a:t>
            </a:r>
            <a:r>
              <a:rPr lang="es-ES" sz="1600" dirty="0">
                <a:latin typeface="Calibri"/>
                <a:ea typeface="+mn-lt"/>
                <a:cs typeface="+mn-lt"/>
              </a:rPr>
              <a:t>, </a:t>
            </a:r>
            <a:r>
              <a:rPr lang="es-ES" sz="1600" dirty="0" err="1">
                <a:latin typeface="Calibri"/>
                <a:ea typeface="+mn-lt"/>
                <a:cs typeface="+mn-lt"/>
              </a:rPr>
              <a:t>uso_memoria</a:t>
            </a:r>
            <a:r>
              <a:rPr lang="es-ES" sz="1600" dirty="0">
                <a:latin typeface="Calibri"/>
                <a:ea typeface="+mn-lt"/>
                <a:cs typeface="+mn-lt"/>
              </a:rPr>
              <a:t> y </a:t>
            </a:r>
            <a:r>
              <a:rPr lang="es-ES" sz="1600" dirty="0" err="1">
                <a:latin typeface="Calibri"/>
                <a:ea typeface="+mn-lt"/>
                <a:cs typeface="+mn-lt"/>
              </a:rPr>
              <a:t>uso_gpu</a:t>
            </a:r>
            <a:r>
              <a:rPr lang="es-ES" sz="1600" dirty="0">
                <a:latin typeface="Calibri"/>
                <a:ea typeface="+mn-lt"/>
                <a:cs typeface="+mn-lt"/>
              </a:rPr>
              <a:t> tienen más calidad de representación con el  Componente 1, indicando que  contribuyen principalmente a describir la carga de trabajo del sistema.</a:t>
            </a:r>
          </a:p>
          <a:p>
            <a:pPr marL="0" indent="0">
              <a:buNone/>
            </a:pPr>
            <a:endParaRPr lang="es-ES" sz="1600" dirty="0">
              <a:latin typeface="Calibri"/>
              <a:ea typeface="Calibri"/>
              <a:cs typeface="Calibri"/>
            </a:endParaRPr>
          </a:p>
          <a:p>
            <a:pPr>
              <a:buFont typeface="Arial"/>
            </a:pPr>
            <a:r>
              <a:rPr lang="es-ES" sz="1600" dirty="0">
                <a:latin typeface="Calibri"/>
                <a:ea typeface="Calibri"/>
                <a:cs typeface="Calibri"/>
              </a:rPr>
              <a:t>Las variables</a:t>
            </a:r>
            <a:r>
              <a:rPr lang="es-ES" sz="1600" dirty="0">
                <a:latin typeface="Calibri"/>
                <a:ea typeface="+mn-lt"/>
                <a:cs typeface="+mn-lt"/>
              </a:rPr>
              <a:t> </a:t>
            </a:r>
            <a:r>
              <a:rPr lang="es-ES" sz="1600" dirty="0" err="1">
                <a:latin typeface="Calibri"/>
                <a:ea typeface="+mn-lt"/>
                <a:cs typeface="+mn-lt"/>
              </a:rPr>
              <a:t>longitud_cola</a:t>
            </a:r>
            <a:r>
              <a:rPr lang="es-ES" sz="1600" dirty="0">
                <a:latin typeface="Calibri"/>
                <a:ea typeface="+mn-lt"/>
                <a:cs typeface="+mn-lt"/>
              </a:rPr>
              <a:t>, latencia_p95 y </a:t>
            </a:r>
            <a:r>
              <a:rPr lang="es-ES" sz="1600" dirty="0" err="1">
                <a:latin typeface="Calibri"/>
                <a:ea typeface="+mn-lt"/>
                <a:cs typeface="+mn-lt"/>
              </a:rPr>
              <a:t>tasa_timeouts</a:t>
            </a:r>
            <a:r>
              <a:rPr lang="es-ES" sz="1600" dirty="0">
                <a:latin typeface="Calibri"/>
                <a:ea typeface="+mn-lt"/>
                <a:cs typeface="+mn-lt"/>
              </a:rPr>
              <a:t> </a:t>
            </a:r>
            <a:r>
              <a:rPr lang="es-ES" sz="1600" dirty="0">
                <a:latin typeface="Calibri"/>
                <a:ea typeface="Calibri"/>
                <a:cs typeface="Calibri"/>
              </a:rPr>
              <a:t>tienen más calidad de representación</a:t>
            </a:r>
            <a:r>
              <a:rPr lang="es-ES" sz="1600" dirty="0">
                <a:latin typeface="Calibri"/>
                <a:ea typeface="+mn-lt"/>
                <a:cs typeface="+mn-lt"/>
              </a:rPr>
              <a:t> con el Componente 2, lo que refleja su relación con la latencia y la congestión del sistema.</a:t>
            </a:r>
            <a:endParaRPr lang="es-ES" sz="1600" dirty="0">
              <a:latin typeface="Calibri"/>
              <a:ea typeface="Calibri"/>
              <a:cs typeface="Calibri"/>
            </a:endParaRPr>
          </a:p>
          <a:p>
            <a:pPr marL="0" indent="0">
              <a:buNone/>
            </a:pPr>
            <a:endParaRPr lang="es-ES" sz="1600" dirty="0">
              <a:latin typeface="Calibri"/>
              <a:ea typeface="Calibri"/>
              <a:cs typeface="Calibri"/>
            </a:endParaRPr>
          </a:p>
          <a:p>
            <a:pPr>
              <a:buFont typeface="Arial"/>
            </a:pPr>
            <a:r>
              <a:rPr lang="es-ES" sz="1600" dirty="0">
                <a:latin typeface="Calibri"/>
                <a:ea typeface="+mn-lt"/>
                <a:cs typeface="+mn-lt"/>
              </a:rPr>
              <a:t>Finalmente, variables como </a:t>
            </a:r>
            <a:r>
              <a:rPr lang="es-ES" sz="1600" err="1">
                <a:latin typeface="Calibri"/>
                <a:ea typeface="+mn-lt"/>
                <a:cs typeface="+mn-lt"/>
              </a:rPr>
              <a:t>io_disco</a:t>
            </a:r>
            <a:r>
              <a:rPr lang="es-ES" sz="1600" dirty="0">
                <a:latin typeface="Calibri"/>
                <a:ea typeface="+mn-lt"/>
                <a:cs typeface="+mn-lt"/>
              </a:rPr>
              <a:t>, </a:t>
            </a:r>
            <a:r>
              <a:rPr lang="es-ES" sz="1600" err="1">
                <a:latin typeface="Calibri"/>
                <a:ea typeface="+mn-lt"/>
                <a:cs typeface="+mn-lt"/>
              </a:rPr>
              <a:t>red_entrada</a:t>
            </a:r>
            <a:r>
              <a:rPr lang="es-ES" sz="1600" dirty="0">
                <a:latin typeface="Calibri"/>
                <a:ea typeface="+mn-lt"/>
                <a:cs typeface="+mn-lt"/>
              </a:rPr>
              <a:t> y </a:t>
            </a:r>
            <a:r>
              <a:rPr lang="es-ES" sz="1600" err="1">
                <a:latin typeface="Calibri"/>
                <a:ea typeface="+mn-lt"/>
                <a:cs typeface="+mn-lt"/>
              </a:rPr>
              <a:t>red_salida</a:t>
            </a:r>
            <a:r>
              <a:rPr lang="es-ES" sz="1600" dirty="0">
                <a:latin typeface="Calibri"/>
                <a:ea typeface="+mn-lt"/>
                <a:cs typeface="+mn-lt"/>
              </a:rPr>
              <a:t> </a:t>
            </a:r>
            <a:r>
              <a:rPr lang="es-ES" sz="1600" dirty="0">
                <a:latin typeface="Calibri"/>
                <a:ea typeface="Calibri"/>
                <a:cs typeface="Calibri"/>
              </a:rPr>
              <a:t>tienen más calidad de representación con</a:t>
            </a:r>
            <a:r>
              <a:rPr lang="es-ES" sz="1600" dirty="0">
                <a:latin typeface="Calibri"/>
                <a:ea typeface="+mn-lt"/>
                <a:cs typeface="+mn-lt"/>
              </a:rPr>
              <a:t> los Componentes 3 y 4, asociados con el flujo de red y operaciones de entrada/salida.</a:t>
            </a:r>
            <a:endParaRPr lang="es-ES" sz="1600" dirty="0">
              <a:latin typeface="Calibri"/>
              <a:ea typeface="Calibri"/>
              <a:cs typeface="Calibri"/>
            </a:endParaRPr>
          </a:p>
          <a:p>
            <a:pPr marL="0" indent="0">
              <a:buNone/>
            </a:pPr>
            <a:endParaRPr lang="es-ES" sz="1800" dirty="0">
              <a:latin typeface="Calibri"/>
              <a:ea typeface="Calibri"/>
              <a:cs typeface="Times New Roman"/>
            </a:endParaRPr>
          </a:p>
          <a:p>
            <a:endParaRPr lang="es-ES" sz="1600" dirty="0"/>
          </a:p>
          <a:p>
            <a:pPr marL="0" indent="0">
              <a:buNone/>
            </a:pPr>
            <a:br>
              <a:rPr lang="es-ES" sz="1600" dirty="0">
                <a:latin typeface="Calibri"/>
                <a:ea typeface="Calibri"/>
                <a:cs typeface="Times New Roman"/>
              </a:rPr>
            </a:br>
            <a:br>
              <a:rPr lang="es-ES" sz="1600" dirty="0">
                <a:latin typeface="Calibri"/>
                <a:ea typeface="Calibri"/>
                <a:cs typeface="Times New Roman"/>
              </a:rPr>
            </a:br>
            <a:endParaRPr lang="es-ES" sz="1600">
              <a:latin typeface="Calibri"/>
              <a:ea typeface="Calibri"/>
              <a:cs typeface="Times New Roman"/>
            </a:endParaRPr>
          </a:p>
          <a:p>
            <a:endParaRPr lang="es-ES" sz="1600" dirty="0">
              <a:latin typeface="Calibri"/>
              <a:ea typeface="Calibri"/>
              <a:cs typeface="Times New Roman"/>
            </a:endParaRPr>
          </a:p>
          <a:p>
            <a:endParaRPr lang="es-ES" sz="1600" dirty="0">
              <a:latin typeface="Calibri"/>
              <a:ea typeface="Calibri"/>
              <a:cs typeface="Times New Roman"/>
            </a:endParaRPr>
          </a:p>
          <a:p>
            <a:endParaRPr lang="es-ES" sz="1600" dirty="0">
              <a:latin typeface="Calibri"/>
              <a:ea typeface="Calibri"/>
              <a:cs typeface="Times New Roman"/>
            </a:endParaRPr>
          </a:p>
        </p:txBody>
      </p:sp>
      <p:sp>
        <p:nvSpPr>
          <p:cNvPr id="8" name="CuadroTexto 7">
            <a:extLst>
              <a:ext uri="{FF2B5EF4-FFF2-40B4-BE49-F238E27FC236}">
                <a16:creationId xmlns:a16="http://schemas.microsoft.com/office/drawing/2014/main" id="{E676A5E6-BAB1-EB87-359F-E4EC69A094D2}"/>
              </a:ext>
            </a:extLst>
          </p:cNvPr>
          <p:cNvSpPr txBox="1"/>
          <p:nvPr/>
        </p:nvSpPr>
        <p:spPr>
          <a:xfrm>
            <a:off x="246269" y="6240969"/>
            <a:ext cx="61373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12.</a:t>
            </a:r>
            <a:r>
              <a:rPr lang="es-419" sz="1400" b="1" dirty="0">
                <a:latin typeface="Times New Roman"/>
                <a:ea typeface="+mn-lt"/>
                <a:cs typeface="+mn-lt"/>
              </a:rPr>
              <a:t> Calidad de representación (correlación de las variables con los componentes).</a:t>
            </a:r>
            <a:endParaRPr lang="es-419" sz="1400" b="1">
              <a:latin typeface="Times New Roman"/>
              <a:ea typeface="+mn-lt"/>
              <a:cs typeface="+mn-lt"/>
            </a:endParaRPr>
          </a:p>
        </p:txBody>
      </p:sp>
      <p:sp>
        <p:nvSpPr>
          <p:cNvPr id="11" name="CuadroTexto 10">
            <a:extLst>
              <a:ext uri="{FF2B5EF4-FFF2-40B4-BE49-F238E27FC236}">
                <a16:creationId xmlns:a16="http://schemas.microsoft.com/office/drawing/2014/main" id="{7AD2DC36-2069-B479-3664-35C998E78109}"/>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pic>
        <p:nvPicPr>
          <p:cNvPr id="6" name="Imagen 5">
            <a:extLst>
              <a:ext uri="{FF2B5EF4-FFF2-40B4-BE49-F238E27FC236}">
                <a16:creationId xmlns:a16="http://schemas.microsoft.com/office/drawing/2014/main" id="{B0490857-8567-5DC3-1D20-73487C4204F6}"/>
              </a:ext>
            </a:extLst>
          </p:cNvPr>
          <p:cNvPicPr>
            <a:picLocks noChangeAspect="1"/>
          </p:cNvPicPr>
          <p:nvPr/>
        </p:nvPicPr>
        <p:blipFill>
          <a:blip r:embed="rId2"/>
          <a:stretch>
            <a:fillRect/>
          </a:stretch>
        </p:blipFill>
        <p:spPr>
          <a:xfrm>
            <a:off x="664028" y="816428"/>
            <a:ext cx="5290458" cy="5225144"/>
          </a:xfrm>
          <a:prstGeom prst="rect">
            <a:avLst/>
          </a:prstGeom>
        </p:spPr>
      </p:pic>
    </p:spTree>
    <p:extLst>
      <p:ext uri="{BB962C8B-B14F-4D97-AF65-F5344CB8AC3E}">
        <p14:creationId xmlns:p14="http://schemas.microsoft.com/office/powerpoint/2010/main" val="3120187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092A0-A1B1-4684-924A-455291B206D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AEA2B7F-058D-0502-90D8-B2B652F531D2}"/>
              </a:ext>
            </a:extLst>
          </p:cNvPr>
          <p:cNvSpPr>
            <a:spLocks noGrp="1"/>
          </p:cNvSpPr>
          <p:nvPr>
            <p:ph type="title"/>
          </p:nvPr>
        </p:nvSpPr>
        <p:spPr>
          <a:xfrm>
            <a:off x="379833" y="111161"/>
            <a:ext cx="2661533" cy="746167"/>
          </a:xfrm>
        </p:spPr>
        <p:txBody>
          <a:bodyPr vert="horz" lIns="91440" tIns="45720" rIns="91440" bIns="45720" rtlCol="0" anchor="ctr">
            <a:noAutofit/>
          </a:bodyPr>
          <a:lstStyle/>
          <a:p>
            <a:r>
              <a:rPr lang="es-ES" sz="2800" b="1" dirty="0">
                <a:latin typeface="Times New Roman"/>
                <a:cs typeface="Times New Roman"/>
              </a:rPr>
              <a:t>ETAPA 1. </a:t>
            </a:r>
            <a:r>
              <a:rPr lang="es-ES" sz="2800" b="1" dirty="0">
                <a:latin typeface="Times New Roman"/>
                <a:ea typeface="+mj-lt"/>
                <a:cs typeface="+mj-lt"/>
              </a:rPr>
              <a:t>ACP</a:t>
            </a:r>
            <a:endParaRPr lang="es-ES" sz="2800" b="1" dirty="0">
              <a:latin typeface="Times New Roman"/>
              <a:cs typeface="Times New Roman"/>
            </a:endParaRPr>
          </a:p>
        </p:txBody>
      </p:sp>
      <p:sp>
        <p:nvSpPr>
          <p:cNvPr id="3" name="Marcador de contenido 2">
            <a:extLst>
              <a:ext uri="{FF2B5EF4-FFF2-40B4-BE49-F238E27FC236}">
                <a16:creationId xmlns:a16="http://schemas.microsoft.com/office/drawing/2014/main" id="{5C775288-F8B7-63F1-3A82-E7B78AE22D93}"/>
              </a:ext>
            </a:extLst>
          </p:cNvPr>
          <p:cNvSpPr>
            <a:spLocks noGrp="1"/>
          </p:cNvSpPr>
          <p:nvPr>
            <p:ph idx="1"/>
          </p:nvPr>
        </p:nvSpPr>
        <p:spPr>
          <a:xfrm>
            <a:off x="6369797" y="638691"/>
            <a:ext cx="5184736" cy="5721276"/>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dirty="0">
                <a:latin typeface="Calibri"/>
                <a:ea typeface="+mn-lt"/>
                <a:cs typeface="+mn-lt"/>
              </a:rPr>
              <a:t>Cada punto representa como se distribuye una observación o registro del rendimiento de los nodos de cómputo, donde las 11 variables describen qué tan ocupado, rápido o saturado estaba el sistema en ese momento. (Cada fila corresponde al procesamiento de múltiples solicitudes en un tiempo determinado).</a:t>
            </a:r>
            <a:endParaRPr lang="es-ES" sz="1600" dirty="0">
              <a:latin typeface="Calibri"/>
              <a:ea typeface="Calibri"/>
              <a:cs typeface="Times New Roman"/>
            </a:endParaRPr>
          </a:p>
          <a:p>
            <a:endParaRPr lang="es-ES" sz="1600" dirty="0">
              <a:latin typeface="Calibri"/>
              <a:ea typeface="Calibri"/>
              <a:cs typeface="Times New Roman"/>
            </a:endParaRPr>
          </a:p>
          <a:p>
            <a:r>
              <a:rPr lang="es-ES" sz="1600" dirty="0">
                <a:latin typeface="Calibri"/>
                <a:ea typeface="+mn-lt"/>
                <a:cs typeface="+mn-lt"/>
              </a:rPr>
              <a:t>Los puntos que están en el mismo cuadrante tienen comportamientos similares entre sus métricas de rendimiento.</a:t>
            </a:r>
            <a:endParaRPr lang="es-ES" sz="1600" dirty="0">
              <a:latin typeface="Calibri"/>
              <a:ea typeface="Calibri"/>
              <a:cs typeface="Times New Roman"/>
            </a:endParaRPr>
          </a:p>
          <a:p>
            <a:endParaRPr lang="es-ES" sz="1600" dirty="0">
              <a:latin typeface="Calibri"/>
              <a:ea typeface="Calibri"/>
              <a:cs typeface="Times New Roman"/>
            </a:endParaRPr>
          </a:p>
          <a:p>
            <a:r>
              <a:rPr lang="es-ES" sz="1600" dirty="0">
                <a:latin typeface="Calibri"/>
                <a:ea typeface="+mn-lt"/>
                <a:cs typeface="+mn-lt"/>
              </a:rPr>
              <a:t>Los puntos en el cuadrante inferior derecho corresponden a observaciones asociadas con un mayor uso de recursos del sistema.</a:t>
            </a:r>
            <a:endParaRPr lang="es-ES" sz="1600" dirty="0">
              <a:latin typeface="Calibri"/>
              <a:ea typeface="Calibri"/>
              <a:cs typeface="Times New Roman"/>
            </a:endParaRPr>
          </a:p>
          <a:p>
            <a:endParaRPr lang="es-ES" sz="1600" dirty="0">
              <a:latin typeface="Calibri"/>
              <a:ea typeface="Calibri"/>
              <a:cs typeface="Times New Roman"/>
            </a:endParaRPr>
          </a:p>
          <a:p>
            <a:r>
              <a:rPr lang="es-ES" sz="1600" dirty="0">
                <a:latin typeface="Calibri"/>
                <a:ea typeface="+mn-lt"/>
                <a:cs typeface="+mn-lt"/>
              </a:rPr>
              <a:t>Los puntos en el cuadrante superior derecho corresponden a observaciones asociadas donde el sistema presentaba más retardo o congestión.</a:t>
            </a:r>
            <a:br>
              <a:rPr lang="es-ES" sz="1600" dirty="0">
                <a:latin typeface="Calibri"/>
                <a:ea typeface="Calibri"/>
                <a:cs typeface="Times New Roman"/>
              </a:rPr>
            </a:br>
            <a:br>
              <a:rPr lang="es-ES" sz="1600" dirty="0">
                <a:latin typeface="Calibri"/>
                <a:ea typeface="Calibri"/>
                <a:cs typeface="Times New Roman"/>
              </a:rPr>
            </a:br>
            <a:endParaRPr lang="es-ES" sz="1600">
              <a:latin typeface="Calibri"/>
              <a:ea typeface="Calibri"/>
              <a:cs typeface="Times New Roman"/>
            </a:endParaRPr>
          </a:p>
          <a:p>
            <a:endParaRPr lang="es-ES" sz="1600" dirty="0">
              <a:latin typeface="Calibri"/>
              <a:ea typeface="Calibri"/>
              <a:cs typeface="Times New Roman"/>
            </a:endParaRPr>
          </a:p>
          <a:p>
            <a:endParaRPr lang="es-ES" sz="1600" dirty="0">
              <a:latin typeface="Calibri"/>
              <a:ea typeface="Calibri"/>
              <a:cs typeface="Times New Roman"/>
            </a:endParaRPr>
          </a:p>
          <a:p>
            <a:endParaRPr lang="es-ES" sz="1600" dirty="0">
              <a:latin typeface="Calibri"/>
              <a:ea typeface="Calibri"/>
              <a:cs typeface="Times New Roman"/>
            </a:endParaRPr>
          </a:p>
        </p:txBody>
      </p:sp>
      <p:sp>
        <p:nvSpPr>
          <p:cNvPr id="8" name="CuadroTexto 7">
            <a:extLst>
              <a:ext uri="{FF2B5EF4-FFF2-40B4-BE49-F238E27FC236}">
                <a16:creationId xmlns:a16="http://schemas.microsoft.com/office/drawing/2014/main" id="{0143BFFD-B753-259B-C193-27DBA6CF09CD}"/>
              </a:ext>
            </a:extLst>
          </p:cNvPr>
          <p:cNvSpPr txBox="1"/>
          <p:nvPr/>
        </p:nvSpPr>
        <p:spPr>
          <a:xfrm>
            <a:off x="376898" y="6208312"/>
            <a:ext cx="587611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12. </a:t>
            </a:r>
            <a:r>
              <a:rPr lang="es-419" sz="1400" b="1" err="1">
                <a:latin typeface="Times New Roman"/>
                <a:ea typeface="+mn-lt"/>
                <a:cs typeface="+mn-lt"/>
              </a:rPr>
              <a:t>Biplot</a:t>
            </a:r>
            <a:r>
              <a:rPr lang="es-419" sz="1400" b="1" dirty="0">
                <a:latin typeface="Times New Roman"/>
                <a:ea typeface="+mn-lt"/>
                <a:cs typeface="+mn-lt"/>
              </a:rPr>
              <a:t> conjunto: representación simultanea individuos y variables (C1 y C2)</a:t>
            </a:r>
            <a:endParaRPr lang="es-419" sz="1400" b="1" dirty="0">
              <a:latin typeface="Times New Roman"/>
              <a:cs typeface="Times New Roman"/>
            </a:endParaRPr>
          </a:p>
        </p:txBody>
      </p:sp>
      <p:sp>
        <p:nvSpPr>
          <p:cNvPr id="11" name="CuadroTexto 10">
            <a:extLst>
              <a:ext uri="{FF2B5EF4-FFF2-40B4-BE49-F238E27FC236}">
                <a16:creationId xmlns:a16="http://schemas.microsoft.com/office/drawing/2014/main" id="{3CFCE8EB-9335-758C-3EA2-A322003D5335}"/>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pic>
        <p:nvPicPr>
          <p:cNvPr id="4" name="Imagen 3" descr="Gráfico, Gráfico de dispersión&#10;&#10;El contenido generado por IA puede ser incorrecto.">
            <a:extLst>
              <a:ext uri="{FF2B5EF4-FFF2-40B4-BE49-F238E27FC236}">
                <a16:creationId xmlns:a16="http://schemas.microsoft.com/office/drawing/2014/main" id="{9E35F9E6-96C8-4A07-332D-388CD236C48A}"/>
              </a:ext>
            </a:extLst>
          </p:cNvPr>
          <p:cNvPicPr>
            <a:picLocks noChangeAspect="1"/>
          </p:cNvPicPr>
          <p:nvPr/>
        </p:nvPicPr>
        <p:blipFill>
          <a:blip r:embed="rId2"/>
          <a:srcRect t="4970" r="-893" b="-252"/>
          <a:stretch>
            <a:fillRect/>
          </a:stretch>
        </p:blipFill>
        <p:spPr>
          <a:xfrm>
            <a:off x="584515" y="810118"/>
            <a:ext cx="5480494" cy="5217157"/>
          </a:xfrm>
          <a:prstGeom prst="rect">
            <a:avLst/>
          </a:prstGeom>
        </p:spPr>
      </p:pic>
    </p:spTree>
    <p:extLst>
      <p:ext uri="{BB962C8B-B14F-4D97-AF65-F5344CB8AC3E}">
        <p14:creationId xmlns:p14="http://schemas.microsoft.com/office/powerpoint/2010/main" val="2218410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34402-70D1-BAB1-BE53-3C0003C214A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CFC552C-8470-9987-2AC9-823EFDF9957C}"/>
              </a:ext>
            </a:extLst>
          </p:cNvPr>
          <p:cNvSpPr>
            <a:spLocks noGrp="1"/>
          </p:cNvSpPr>
          <p:nvPr>
            <p:ph type="title"/>
          </p:nvPr>
        </p:nvSpPr>
        <p:spPr>
          <a:xfrm>
            <a:off x="510462" y="252675"/>
            <a:ext cx="10042047" cy="746167"/>
          </a:xfrm>
        </p:spPr>
        <p:txBody>
          <a:bodyPr vert="horz" lIns="91440" tIns="45720" rIns="91440" bIns="45720" rtlCol="0" anchor="ctr">
            <a:noAutofit/>
          </a:bodyPr>
          <a:lstStyle/>
          <a:p>
            <a:r>
              <a:rPr lang="es-ES" sz="2800" b="1" dirty="0">
                <a:latin typeface="Times New Roman"/>
                <a:cs typeface="Times New Roman"/>
              </a:rPr>
              <a:t>ETAPA 2. INDICE</a:t>
            </a:r>
            <a:endParaRPr lang="es-ES" dirty="0"/>
          </a:p>
        </p:txBody>
      </p:sp>
      <p:sp>
        <p:nvSpPr>
          <p:cNvPr id="3" name="Marcador de contenido 2">
            <a:extLst>
              <a:ext uri="{FF2B5EF4-FFF2-40B4-BE49-F238E27FC236}">
                <a16:creationId xmlns:a16="http://schemas.microsoft.com/office/drawing/2014/main" id="{EA13F69D-CD32-D79E-FC99-A3825A784E70}"/>
              </a:ext>
            </a:extLst>
          </p:cNvPr>
          <p:cNvSpPr>
            <a:spLocks noGrp="1"/>
          </p:cNvSpPr>
          <p:nvPr>
            <p:ph idx="1"/>
          </p:nvPr>
        </p:nvSpPr>
        <p:spPr>
          <a:xfrm>
            <a:off x="6413341" y="2553954"/>
            <a:ext cx="5576621" cy="2350986"/>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dirty="0">
                <a:latin typeface="Calibri"/>
                <a:ea typeface="+mn-lt"/>
                <a:cs typeface="+mn-lt"/>
              </a:rPr>
              <a:t>La mayoría de los nodos presentan valores del Índice de Rendimiento Escalado entre 20 % y 60 %, lo que sugiere un comportamiento operativo intermedio o estable. Los extremos (cercanos a 0 % y 100 %) son menos frecuentes y podrían indicar situaciones anómalas, como sobrecarga o baja utilización del sistema.</a:t>
            </a:r>
            <a:endParaRPr lang="es-ES" sz="1600" dirty="0">
              <a:latin typeface="Calibri"/>
              <a:ea typeface="Calibri"/>
              <a:cs typeface="Times New Roman"/>
            </a:endParaRPr>
          </a:p>
        </p:txBody>
      </p:sp>
      <p:sp>
        <p:nvSpPr>
          <p:cNvPr id="8" name="CuadroTexto 7">
            <a:extLst>
              <a:ext uri="{FF2B5EF4-FFF2-40B4-BE49-F238E27FC236}">
                <a16:creationId xmlns:a16="http://schemas.microsoft.com/office/drawing/2014/main" id="{65EE6FCB-3835-5246-CBF1-362E93EA3B03}"/>
              </a:ext>
            </a:extLst>
          </p:cNvPr>
          <p:cNvSpPr txBox="1"/>
          <p:nvPr/>
        </p:nvSpPr>
        <p:spPr>
          <a:xfrm>
            <a:off x="342861" y="6049319"/>
            <a:ext cx="64134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13.</a:t>
            </a:r>
            <a:r>
              <a:rPr lang="es-419" sz="1400" b="1" dirty="0">
                <a:latin typeface="Times New Roman"/>
                <a:ea typeface="+mn-lt"/>
                <a:cs typeface="+mn-lt"/>
              </a:rPr>
              <a:t> Histograma: Distribución del Índice de Rendimiento Escalado</a:t>
            </a:r>
            <a:endParaRPr lang="es-419" sz="1400" b="1" dirty="0" err="1">
              <a:latin typeface="Times New Roman"/>
              <a:cs typeface="Times New Roman"/>
            </a:endParaRPr>
          </a:p>
        </p:txBody>
      </p:sp>
      <p:sp>
        <p:nvSpPr>
          <p:cNvPr id="11" name="CuadroTexto 10">
            <a:extLst>
              <a:ext uri="{FF2B5EF4-FFF2-40B4-BE49-F238E27FC236}">
                <a16:creationId xmlns:a16="http://schemas.microsoft.com/office/drawing/2014/main" id="{7BA6D399-9AC5-8CA2-E10A-F68B306FD849}"/>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pic>
        <p:nvPicPr>
          <p:cNvPr id="4" name="Imagen 3" descr="Gráfico, Histograma&#10;&#10;El contenido generado por IA puede ser incorrecto.">
            <a:extLst>
              <a:ext uri="{FF2B5EF4-FFF2-40B4-BE49-F238E27FC236}">
                <a16:creationId xmlns:a16="http://schemas.microsoft.com/office/drawing/2014/main" id="{A7E6C56F-6F0F-B048-500B-84589741EE61}"/>
              </a:ext>
            </a:extLst>
          </p:cNvPr>
          <p:cNvPicPr>
            <a:picLocks noChangeAspect="1"/>
          </p:cNvPicPr>
          <p:nvPr/>
        </p:nvPicPr>
        <p:blipFill>
          <a:blip r:embed="rId2"/>
          <a:srcRect t="10251" b="-476"/>
          <a:stretch>
            <a:fillRect/>
          </a:stretch>
        </p:blipFill>
        <p:spPr>
          <a:xfrm>
            <a:off x="1032764" y="1326064"/>
            <a:ext cx="5041773" cy="4518662"/>
          </a:xfrm>
          <a:prstGeom prst="rect">
            <a:avLst/>
          </a:prstGeom>
        </p:spPr>
      </p:pic>
    </p:spTree>
    <p:extLst>
      <p:ext uri="{BB962C8B-B14F-4D97-AF65-F5344CB8AC3E}">
        <p14:creationId xmlns:p14="http://schemas.microsoft.com/office/powerpoint/2010/main" val="1434610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5150D-C1DE-9875-3D4C-03CBB88DEE0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CD8CD0F-6629-88BD-2335-43940506EF79}"/>
              </a:ext>
            </a:extLst>
          </p:cNvPr>
          <p:cNvSpPr>
            <a:spLocks noGrp="1"/>
          </p:cNvSpPr>
          <p:nvPr>
            <p:ph type="title"/>
          </p:nvPr>
        </p:nvSpPr>
        <p:spPr>
          <a:xfrm>
            <a:off x="510462" y="252675"/>
            <a:ext cx="10042047" cy="746167"/>
          </a:xfrm>
        </p:spPr>
        <p:txBody>
          <a:bodyPr vert="horz" lIns="91440" tIns="45720" rIns="91440" bIns="45720" rtlCol="0" anchor="ctr">
            <a:noAutofit/>
          </a:bodyPr>
          <a:lstStyle/>
          <a:p>
            <a:r>
              <a:rPr lang="es-ES" sz="2800" b="1" dirty="0">
                <a:latin typeface="Times New Roman"/>
                <a:cs typeface="Times New Roman"/>
              </a:rPr>
              <a:t>ETAPA 3. CLUSTER</a:t>
            </a:r>
            <a:endParaRPr lang="es-ES" dirty="0"/>
          </a:p>
        </p:txBody>
      </p:sp>
      <p:sp>
        <p:nvSpPr>
          <p:cNvPr id="3" name="Marcador de contenido 2">
            <a:extLst>
              <a:ext uri="{FF2B5EF4-FFF2-40B4-BE49-F238E27FC236}">
                <a16:creationId xmlns:a16="http://schemas.microsoft.com/office/drawing/2014/main" id="{19DC3225-0E1F-CD43-7537-E514F519EA49}"/>
              </a:ext>
            </a:extLst>
          </p:cNvPr>
          <p:cNvSpPr>
            <a:spLocks noGrp="1"/>
          </p:cNvSpPr>
          <p:nvPr>
            <p:ph idx="1"/>
          </p:nvPr>
        </p:nvSpPr>
        <p:spPr>
          <a:xfrm>
            <a:off x="6435112" y="2927745"/>
            <a:ext cx="5576621" cy="1172572"/>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dirty="0">
                <a:latin typeface="Calibri"/>
                <a:ea typeface="+mn-lt"/>
                <a:cs typeface="+mn-lt"/>
              </a:rPr>
              <a:t>El punto de inflexión se observa en k = 2. Por ello, se seleccionan 2 </a:t>
            </a:r>
            <a:r>
              <a:rPr lang="es-ES" sz="1600" err="1">
                <a:latin typeface="Calibri"/>
                <a:ea typeface="+mn-lt"/>
                <a:cs typeface="+mn-lt"/>
              </a:rPr>
              <a:t>clusters</a:t>
            </a:r>
            <a:r>
              <a:rPr lang="es-ES" sz="1600" dirty="0">
                <a:latin typeface="Calibri"/>
                <a:ea typeface="+mn-lt"/>
                <a:cs typeface="+mn-lt"/>
              </a:rPr>
              <a:t> como la opción óptima.</a:t>
            </a:r>
          </a:p>
        </p:txBody>
      </p:sp>
      <p:sp>
        <p:nvSpPr>
          <p:cNvPr id="8" name="CuadroTexto 7">
            <a:extLst>
              <a:ext uri="{FF2B5EF4-FFF2-40B4-BE49-F238E27FC236}">
                <a16:creationId xmlns:a16="http://schemas.microsoft.com/office/drawing/2014/main" id="{51FABE12-C19B-B487-FD26-D533C40DB575}"/>
              </a:ext>
            </a:extLst>
          </p:cNvPr>
          <p:cNvSpPr txBox="1"/>
          <p:nvPr/>
        </p:nvSpPr>
        <p:spPr>
          <a:xfrm>
            <a:off x="246269" y="6349826"/>
            <a:ext cx="64134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14.</a:t>
            </a:r>
            <a:r>
              <a:rPr lang="es-419" sz="1400" b="1" dirty="0">
                <a:latin typeface="Times New Roman"/>
                <a:ea typeface="+mn-lt"/>
                <a:cs typeface="+mn-lt"/>
              </a:rPr>
              <a:t> Método del </a:t>
            </a:r>
            <a:r>
              <a:rPr lang="es-419" sz="1400" b="1" err="1">
                <a:latin typeface="Times New Roman"/>
                <a:ea typeface="+mn-lt"/>
                <a:cs typeface="+mn-lt"/>
              </a:rPr>
              <a:t>Silhouette</a:t>
            </a:r>
            <a:r>
              <a:rPr lang="es-419" sz="1400" b="1" dirty="0">
                <a:latin typeface="Times New Roman"/>
                <a:ea typeface="+mn-lt"/>
                <a:cs typeface="+mn-lt"/>
              </a:rPr>
              <a:t> – Determinación del número óptimo de </a:t>
            </a:r>
            <a:r>
              <a:rPr lang="es-419" sz="1400" b="1" err="1">
                <a:latin typeface="Times New Roman"/>
                <a:ea typeface="+mn-lt"/>
                <a:cs typeface="+mn-lt"/>
              </a:rPr>
              <a:t>clusters</a:t>
            </a:r>
            <a:endParaRPr lang="es-419" sz="1400" b="1" err="1">
              <a:latin typeface="Times New Roman"/>
              <a:cs typeface="Times New Roman"/>
            </a:endParaRPr>
          </a:p>
        </p:txBody>
      </p:sp>
      <p:sp>
        <p:nvSpPr>
          <p:cNvPr id="11" name="CuadroTexto 10">
            <a:extLst>
              <a:ext uri="{FF2B5EF4-FFF2-40B4-BE49-F238E27FC236}">
                <a16:creationId xmlns:a16="http://schemas.microsoft.com/office/drawing/2014/main" id="{0AC0575B-5D3F-5F02-4694-311DF4B53217}"/>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pic>
        <p:nvPicPr>
          <p:cNvPr id="5" name="Imagen 4" descr="Gráfico, Gráfico de líneas&#10;&#10;El contenido generado por IA puede ser incorrecto.">
            <a:extLst>
              <a:ext uri="{FF2B5EF4-FFF2-40B4-BE49-F238E27FC236}">
                <a16:creationId xmlns:a16="http://schemas.microsoft.com/office/drawing/2014/main" id="{5FA0765C-4079-92A2-1DF4-910608C43FE3}"/>
              </a:ext>
            </a:extLst>
          </p:cNvPr>
          <p:cNvPicPr>
            <a:picLocks noChangeAspect="1"/>
          </p:cNvPicPr>
          <p:nvPr/>
        </p:nvPicPr>
        <p:blipFill>
          <a:blip r:embed="rId2"/>
          <a:srcRect t="4440" b="-55"/>
          <a:stretch>
            <a:fillRect/>
          </a:stretch>
        </p:blipFill>
        <p:spPr>
          <a:xfrm>
            <a:off x="533400" y="1143000"/>
            <a:ext cx="5562600" cy="5206180"/>
          </a:xfrm>
          <a:prstGeom prst="rect">
            <a:avLst/>
          </a:prstGeom>
        </p:spPr>
      </p:pic>
    </p:spTree>
    <p:extLst>
      <p:ext uri="{BB962C8B-B14F-4D97-AF65-F5344CB8AC3E}">
        <p14:creationId xmlns:p14="http://schemas.microsoft.com/office/powerpoint/2010/main" val="3255401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2B3465-A7AD-3F58-4F92-EAB10DE178EF}"/>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9DD656C0-A639-DD77-EB00-4F941423F2F6}"/>
              </a:ext>
            </a:extLst>
          </p:cNvPr>
          <p:cNvSpPr txBox="1"/>
          <p:nvPr/>
        </p:nvSpPr>
        <p:spPr>
          <a:xfrm>
            <a:off x="3050148" y="1985493"/>
            <a:ext cx="609170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2400" b="1" dirty="0">
                <a:latin typeface="Times New Roman"/>
                <a:cs typeface="Times New Roman"/>
              </a:rPr>
              <a:t>LINKS</a:t>
            </a:r>
            <a:r>
              <a:rPr lang="es-419" sz="2400" b="1" noProof="0" dirty="0">
                <a:latin typeface="Times New Roman"/>
                <a:cs typeface="Times New Roman"/>
              </a:rPr>
              <a:t> </a:t>
            </a:r>
            <a:r>
              <a:rPr lang="es-419" sz="2400" b="1" dirty="0">
                <a:latin typeface="Times New Roman"/>
                <a:cs typeface="Times New Roman"/>
              </a:rPr>
              <a:t>GOOGLE COLABS </a:t>
            </a:r>
            <a:endParaRPr lang="es-419" sz="2400" b="1" noProof="0" dirty="0">
              <a:latin typeface="Times New Roman"/>
              <a:cs typeface="Times New Roman"/>
            </a:endParaRPr>
          </a:p>
        </p:txBody>
      </p:sp>
      <p:sp>
        <p:nvSpPr>
          <p:cNvPr id="6" name="CuadroTexto 5">
            <a:extLst>
              <a:ext uri="{FF2B5EF4-FFF2-40B4-BE49-F238E27FC236}">
                <a16:creationId xmlns:a16="http://schemas.microsoft.com/office/drawing/2014/main" id="{0B871FDE-9EAE-E94D-9C16-3B663DB5E1BB}"/>
              </a:ext>
            </a:extLst>
          </p:cNvPr>
          <p:cNvSpPr txBox="1"/>
          <p:nvPr/>
        </p:nvSpPr>
        <p:spPr>
          <a:xfrm>
            <a:off x="3050608" y="3001238"/>
            <a:ext cx="609170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b="1" dirty="0">
                <a:latin typeface="Times New Roman"/>
                <a:ea typeface="+mn-lt"/>
                <a:cs typeface="+mn-lt"/>
              </a:rPr>
              <a:t>CASO 1</a:t>
            </a:r>
            <a:endParaRPr lang="es-ES" dirty="0"/>
          </a:p>
          <a:p>
            <a:pPr algn="ctr"/>
            <a:r>
              <a:rPr lang="es-419" dirty="0">
                <a:ea typeface="+mn-lt"/>
                <a:cs typeface="+mn-lt"/>
                <a:hlinkClick r:id="rId2"/>
              </a:rPr>
              <a:t>https://colab.research.google.com/drive/1zaYdrX1K9mzvE9J3a9ONFyh4Ld-UBwmV?usp=sharing</a:t>
            </a:r>
          </a:p>
          <a:p>
            <a:pPr algn="ctr"/>
            <a:endParaRPr lang="es-419" dirty="0">
              <a:ea typeface="+mn-lt"/>
              <a:cs typeface="+mn-lt"/>
            </a:endParaRPr>
          </a:p>
        </p:txBody>
      </p:sp>
      <p:sp>
        <p:nvSpPr>
          <p:cNvPr id="18" name="CuadroTexto 17">
            <a:extLst>
              <a:ext uri="{FF2B5EF4-FFF2-40B4-BE49-F238E27FC236}">
                <a16:creationId xmlns:a16="http://schemas.microsoft.com/office/drawing/2014/main" id="{0E7BA0D3-7C34-6D61-60A2-F3E5F6EF447B}"/>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7" name="Freeform: Shape 22">
            <a:extLst>
              <a:ext uri="{FF2B5EF4-FFF2-40B4-BE49-F238E27FC236}">
                <a16:creationId xmlns:a16="http://schemas.microsoft.com/office/drawing/2014/main" id="{D6E5DEFD-B7FA-485F-F0E7-97A783ACD0C4}"/>
              </a:ext>
              <a:ext uri="{C183D7F6-B498-43B3-948B-1728B52AA6E4}">
                <adec:decorative xmlns:adec="http://schemas.microsoft.com/office/drawing/2017/decorative" val="1"/>
              </a:ext>
            </a:extLst>
          </p:cNvPr>
          <p:cNvSpPr/>
          <p:nvPr/>
        </p:nvSpPr>
        <p:spPr>
          <a:xfrm rot="10800000" flipH="1">
            <a:off x="233" y="4322879"/>
            <a:ext cx="3377891" cy="2535121"/>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419"/>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419" noProof="0"/>
          </a:p>
        </p:txBody>
      </p:sp>
      <p:sp>
        <p:nvSpPr>
          <p:cNvPr id="9" name="Freeform: Shape 22">
            <a:extLst>
              <a:ext uri="{FF2B5EF4-FFF2-40B4-BE49-F238E27FC236}">
                <a16:creationId xmlns:a16="http://schemas.microsoft.com/office/drawing/2014/main" id="{8EB839CA-E492-AADF-EBF9-6858BD86BC9A}"/>
              </a:ext>
              <a:ext uri="{C183D7F6-B498-43B3-948B-1728B52AA6E4}">
                <adec:decorative xmlns:adec="http://schemas.microsoft.com/office/drawing/2017/decorative" val="1"/>
              </a:ext>
            </a:extLst>
          </p:cNvPr>
          <p:cNvSpPr/>
          <p:nvPr/>
        </p:nvSpPr>
        <p:spPr>
          <a:xfrm rot="10800000" flipH="1">
            <a:off x="233" y="4322879"/>
            <a:ext cx="3377891" cy="2535121"/>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419"/>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419" noProof="0"/>
          </a:p>
        </p:txBody>
      </p:sp>
      <p:sp>
        <p:nvSpPr>
          <p:cNvPr id="11" name="Freeform: Shape 22">
            <a:extLst>
              <a:ext uri="{FF2B5EF4-FFF2-40B4-BE49-F238E27FC236}">
                <a16:creationId xmlns:a16="http://schemas.microsoft.com/office/drawing/2014/main" id="{7683CDE5-ED8E-072E-BD19-DEE9873BD99D}"/>
              </a:ext>
              <a:ext uri="{C183D7F6-B498-43B3-948B-1728B52AA6E4}">
                <adec:decorative xmlns:adec="http://schemas.microsoft.com/office/drawing/2017/decorative" val="1"/>
              </a:ext>
            </a:extLst>
          </p:cNvPr>
          <p:cNvSpPr/>
          <p:nvPr/>
        </p:nvSpPr>
        <p:spPr>
          <a:xfrm rot="10800000" flipH="1">
            <a:off x="233" y="4322879"/>
            <a:ext cx="3377891" cy="2535121"/>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419"/>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419" noProof="0"/>
          </a:p>
        </p:txBody>
      </p:sp>
      <p:sp>
        <p:nvSpPr>
          <p:cNvPr id="13" name="Freeform: Shape 22">
            <a:extLst>
              <a:ext uri="{FF2B5EF4-FFF2-40B4-BE49-F238E27FC236}">
                <a16:creationId xmlns:a16="http://schemas.microsoft.com/office/drawing/2014/main" id="{215670AE-EC20-3D44-665C-7281C3A53C18}"/>
              </a:ext>
              <a:ext uri="{C183D7F6-B498-43B3-948B-1728B52AA6E4}">
                <adec:decorative xmlns:adec="http://schemas.microsoft.com/office/drawing/2017/decorative" val="1"/>
              </a:ext>
            </a:extLst>
          </p:cNvPr>
          <p:cNvSpPr/>
          <p:nvPr/>
        </p:nvSpPr>
        <p:spPr>
          <a:xfrm rot="10800000" flipH="1">
            <a:off x="233" y="4322879"/>
            <a:ext cx="3377891" cy="2535121"/>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419"/>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419" noProof="0"/>
          </a:p>
        </p:txBody>
      </p:sp>
      <p:sp>
        <p:nvSpPr>
          <p:cNvPr id="14" name="Freeform: Shape 21">
            <a:extLst>
              <a:ext uri="{FF2B5EF4-FFF2-40B4-BE49-F238E27FC236}">
                <a16:creationId xmlns:a16="http://schemas.microsoft.com/office/drawing/2014/main" id="{2FE2C43B-E508-86F0-B049-B8C808110894}"/>
              </a:ext>
              <a:ext uri="{C183D7F6-B498-43B3-948B-1728B52AA6E4}">
                <adec:decorative xmlns:adec="http://schemas.microsoft.com/office/drawing/2017/decorative" val="1"/>
              </a:ext>
            </a:extLst>
          </p:cNvPr>
          <p:cNvSpPr/>
          <p:nvPr/>
        </p:nvSpPr>
        <p:spPr>
          <a:xfrm rot="10800000" flipH="1">
            <a:off x="-305" y="4499341"/>
            <a:ext cx="3363538" cy="2358657"/>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419"/>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419" noProof="0"/>
          </a:p>
        </p:txBody>
      </p:sp>
      <p:sp>
        <p:nvSpPr>
          <p:cNvPr id="15" name="Freeform: Shape 20">
            <a:extLst>
              <a:ext uri="{FF2B5EF4-FFF2-40B4-BE49-F238E27FC236}">
                <a16:creationId xmlns:a16="http://schemas.microsoft.com/office/drawing/2014/main" id="{BF6EA737-0AC0-1148-C3D5-038F62F1275E}"/>
              </a:ext>
              <a:ext uri="{C183D7F6-B498-43B3-948B-1728B52AA6E4}">
                <adec:decorative xmlns:adec="http://schemas.microsoft.com/office/drawing/2017/decorative" val="1"/>
              </a:ext>
            </a:extLst>
          </p:cNvPr>
          <p:cNvSpPr/>
          <p:nvPr/>
        </p:nvSpPr>
        <p:spPr>
          <a:xfrm rot="10800000" flipH="1">
            <a:off x="233" y="4518977"/>
            <a:ext cx="3363043" cy="2339023"/>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419"/>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419" noProof="0"/>
          </a:p>
        </p:txBody>
      </p:sp>
      <p:sp>
        <p:nvSpPr>
          <p:cNvPr id="16" name="Freeform: Shape 19">
            <a:extLst>
              <a:ext uri="{FF2B5EF4-FFF2-40B4-BE49-F238E27FC236}">
                <a16:creationId xmlns:a16="http://schemas.microsoft.com/office/drawing/2014/main" id="{715D02EA-19F3-64E2-DB2C-0EAC06CD05DC}"/>
              </a:ext>
              <a:ext uri="{C183D7F6-B498-43B3-948B-1728B52AA6E4}">
                <adec:decorative xmlns:adec="http://schemas.microsoft.com/office/drawing/2017/decorative" val="1"/>
              </a:ext>
            </a:extLst>
          </p:cNvPr>
          <p:cNvSpPr/>
          <p:nvPr/>
        </p:nvSpPr>
        <p:spPr>
          <a:xfrm rot="10800000" flipH="1">
            <a:off x="233" y="4518976"/>
            <a:ext cx="3363043" cy="2339022"/>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419"/>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419" noProof="0"/>
          </a:p>
        </p:txBody>
      </p:sp>
      <p:sp>
        <p:nvSpPr>
          <p:cNvPr id="17" name="Freeform: Shape 16">
            <a:extLst>
              <a:ext uri="{FF2B5EF4-FFF2-40B4-BE49-F238E27FC236}">
                <a16:creationId xmlns:a16="http://schemas.microsoft.com/office/drawing/2014/main" id="{1E7AE79A-8DAB-B2CC-C770-A140AC970E0F}"/>
              </a:ext>
              <a:ext uri="{C183D7F6-B498-43B3-948B-1728B52AA6E4}">
                <adec:decorative xmlns:adec="http://schemas.microsoft.com/office/drawing/2017/decorative" val="1"/>
              </a:ext>
            </a:extLst>
          </p:cNvPr>
          <p:cNvSpPr/>
          <p:nvPr/>
        </p:nvSpPr>
        <p:spPr>
          <a:xfrm flipH="1">
            <a:off x="9699980" y="4156"/>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419"/>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419" noProof="0"/>
          </a:p>
        </p:txBody>
      </p:sp>
      <p:sp>
        <p:nvSpPr>
          <p:cNvPr id="19" name="Freeform: Shape 15">
            <a:extLst>
              <a:ext uri="{FF2B5EF4-FFF2-40B4-BE49-F238E27FC236}">
                <a16:creationId xmlns:a16="http://schemas.microsoft.com/office/drawing/2014/main" id="{2FBBFC2D-82E9-E837-B5A5-40C9CD339B06}"/>
              </a:ext>
              <a:ext uri="{C183D7F6-B498-43B3-948B-1728B52AA6E4}">
                <adec:decorative xmlns:adec="http://schemas.microsoft.com/office/drawing/2017/decorative" val="1"/>
              </a:ext>
            </a:extLst>
          </p:cNvPr>
          <p:cNvSpPr/>
          <p:nvPr/>
        </p:nvSpPr>
        <p:spPr>
          <a:xfrm flipH="1">
            <a:off x="9690606" y="4155"/>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s-419"/>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419" sz="800" noProof="0"/>
          </a:p>
        </p:txBody>
      </p:sp>
      <p:sp>
        <p:nvSpPr>
          <p:cNvPr id="20" name="Freeform: Shape 14">
            <a:extLst>
              <a:ext uri="{FF2B5EF4-FFF2-40B4-BE49-F238E27FC236}">
                <a16:creationId xmlns:a16="http://schemas.microsoft.com/office/drawing/2014/main" id="{D09DA0BE-B006-EEF4-DBAA-E05C68F98F56}"/>
              </a:ext>
              <a:ext uri="{C183D7F6-B498-43B3-948B-1728B52AA6E4}">
                <adec:decorative xmlns:adec="http://schemas.microsoft.com/office/drawing/2017/decorative" val="1"/>
              </a:ext>
            </a:extLst>
          </p:cNvPr>
          <p:cNvSpPr/>
          <p:nvPr/>
        </p:nvSpPr>
        <p:spPr>
          <a:xfrm flipH="1">
            <a:off x="9698633" y="0"/>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419"/>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419" noProof="0"/>
          </a:p>
        </p:txBody>
      </p:sp>
      <p:sp>
        <p:nvSpPr>
          <p:cNvPr id="21" name="Freeform: Shape 13">
            <a:extLst>
              <a:ext uri="{FF2B5EF4-FFF2-40B4-BE49-F238E27FC236}">
                <a16:creationId xmlns:a16="http://schemas.microsoft.com/office/drawing/2014/main" id="{99B4857E-2B20-8CA0-B652-8AA1EF392F57}"/>
              </a:ext>
              <a:ext uri="{C183D7F6-B498-43B3-948B-1728B52AA6E4}">
                <adec:decorative xmlns:adec="http://schemas.microsoft.com/office/drawing/2017/decorative" val="1"/>
              </a:ext>
            </a:extLst>
          </p:cNvPr>
          <p:cNvSpPr/>
          <p:nvPr/>
        </p:nvSpPr>
        <p:spPr>
          <a:xfrm flipH="1">
            <a:off x="9676747" y="4155"/>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419"/>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419" noProof="0"/>
          </a:p>
        </p:txBody>
      </p:sp>
      <p:sp>
        <p:nvSpPr>
          <p:cNvPr id="23" name="CuadroTexto 22">
            <a:extLst>
              <a:ext uri="{FF2B5EF4-FFF2-40B4-BE49-F238E27FC236}">
                <a16:creationId xmlns:a16="http://schemas.microsoft.com/office/drawing/2014/main" id="{F1C27EBF-926E-0BF6-919D-5AC63019E70E}"/>
              </a:ext>
            </a:extLst>
          </p:cNvPr>
          <p:cNvSpPr txBox="1"/>
          <p:nvPr/>
        </p:nvSpPr>
        <p:spPr>
          <a:xfrm>
            <a:off x="3050608" y="4176895"/>
            <a:ext cx="609170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b="1" dirty="0">
                <a:latin typeface="Times New Roman"/>
                <a:ea typeface="+mn-lt"/>
                <a:cs typeface="+mn-lt"/>
              </a:rPr>
              <a:t>CASO 2</a:t>
            </a:r>
            <a:endParaRPr lang="es-ES" dirty="0"/>
          </a:p>
          <a:p>
            <a:pPr algn="ctr"/>
            <a:r>
              <a:rPr lang="es-419" dirty="0">
                <a:latin typeface="Times New Roman"/>
              </a:rPr>
              <a:t> </a:t>
            </a:r>
            <a:r>
              <a:rPr lang="es-419" dirty="0">
                <a:ea typeface="+mn-lt"/>
                <a:cs typeface="+mn-lt"/>
                <a:hlinkClick r:id="rId3"/>
              </a:rPr>
              <a:t>https://colab.research.google.com/drive/1wSU7EHg4yuMU3lcSz7ulJ0mgKggBHkqk?usp=sharing</a:t>
            </a:r>
            <a:endParaRPr lang="es-419">
              <a:ea typeface="+mn-lt"/>
              <a:cs typeface="+mn-lt"/>
            </a:endParaRPr>
          </a:p>
          <a:p>
            <a:pPr algn="ctr"/>
            <a:endParaRPr lang="es-419" dirty="0"/>
          </a:p>
        </p:txBody>
      </p:sp>
    </p:spTree>
    <p:extLst>
      <p:ext uri="{BB962C8B-B14F-4D97-AF65-F5344CB8AC3E}">
        <p14:creationId xmlns:p14="http://schemas.microsoft.com/office/powerpoint/2010/main" val="350732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7A709-6F0D-A67C-D5D1-00655B1C50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5C60CF2-0D8D-A4DA-F89F-B3296DFF7C7F}"/>
              </a:ext>
            </a:extLst>
          </p:cNvPr>
          <p:cNvSpPr>
            <a:spLocks noGrp="1"/>
          </p:cNvSpPr>
          <p:nvPr>
            <p:ph type="title"/>
          </p:nvPr>
        </p:nvSpPr>
        <p:spPr>
          <a:xfrm>
            <a:off x="209955" y="102424"/>
            <a:ext cx="3559680" cy="821292"/>
          </a:xfrm>
        </p:spPr>
        <p:txBody>
          <a:bodyPr vert="horz" lIns="91440" tIns="45720" rIns="91440" bIns="45720" rtlCol="0" anchor="ctr">
            <a:noAutofit/>
          </a:bodyPr>
          <a:lstStyle/>
          <a:p>
            <a:r>
              <a:rPr lang="es-ES" sz="2800" b="1" dirty="0">
                <a:latin typeface="Times New Roman"/>
                <a:cs typeface="Times New Roman"/>
              </a:rPr>
              <a:t>ETAPA 3. CLUSTER</a:t>
            </a:r>
            <a:endParaRPr lang="es-ES" dirty="0"/>
          </a:p>
        </p:txBody>
      </p:sp>
      <p:sp>
        <p:nvSpPr>
          <p:cNvPr id="8" name="CuadroTexto 7">
            <a:extLst>
              <a:ext uri="{FF2B5EF4-FFF2-40B4-BE49-F238E27FC236}">
                <a16:creationId xmlns:a16="http://schemas.microsoft.com/office/drawing/2014/main" id="{CCE0BC24-F4D3-817F-511E-68E83BCD62B1}"/>
              </a:ext>
            </a:extLst>
          </p:cNvPr>
          <p:cNvSpPr txBox="1"/>
          <p:nvPr/>
        </p:nvSpPr>
        <p:spPr>
          <a:xfrm>
            <a:off x="2886438" y="6092248"/>
            <a:ext cx="641345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14.</a:t>
            </a:r>
            <a:r>
              <a:rPr lang="es-419" sz="1400" b="1" dirty="0">
                <a:latin typeface="Times New Roman"/>
                <a:ea typeface="+mn-lt"/>
                <a:cs typeface="+mn-lt"/>
              </a:rPr>
              <a:t> Agrupamiento no jerárquico, mediante el </a:t>
            </a:r>
            <a:r>
              <a:rPr lang="es-419" sz="1400" b="1" dirty="0" err="1">
                <a:latin typeface="Times New Roman"/>
                <a:ea typeface="+mn-lt"/>
                <a:cs typeface="+mn-lt"/>
              </a:rPr>
              <a:t>metodo</a:t>
            </a:r>
            <a:r>
              <a:rPr lang="es-419" sz="1400" b="1" dirty="0">
                <a:latin typeface="Times New Roman"/>
                <a:ea typeface="+mn-lt"/>
                <a:cs typeface="+mn-lt"/>
              </a:rPr>
              <a:t> K-</a:t>
            </a:r>
            <a:r>
              <a:rPr lang="es-419" sz="1400" b="1" dirty="0" err="1">
                <a:latin typeface="Times New Roman"/>
                <a:ea typeface="+mn-lt"/>
                <a:cs typeface="+mn-lt"/>
              </a:rPr>
              <a:t>means</a:t>
            </a:r>
            <a:r>
              <a:rPr lang="es-419" sz="1400" b="1" dirty="0">
                <a:latin typeface="Times New Roman"/>
                <a:ea typeface="+mn-lt"/>
                <a:cs typeface="+mn-lt"/>
              </a:rPr>
              <a:t> del rendimiento de los nodos del sistema en el plano principal (C1–C2).</a:t>
            </a:r>
            <a:endParaRPr lang="es-419" sz="1400" b="1" dirty="0">
              <a:latin typeface="Times New Roman"/>
              <a:cs typeface="Times New Roman"/>
            </a:endParaRPr>
          </a:p>
        </p:txBody>
      </p:sp>
      <p:sp>
        <p:nvSpPr>
          <p:cNvPr id="11" name="CuadroTexto 10">
            <a:extLst>
              <a:ext uri="{FF2B5EF4-FFF2-40B4-BE49-F238E27FC236}">
                <a16:creationId xmlns:a16="http://schemas.microsoft.com/office/drawing/2014/main" id="{542E2EB9-DFE4-FBF1-04D5-F5F848CAC9F7}"/>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pic>
        <p:nvPicPr>
          <p:cNvPr id="12" name="Imagen 11" descr="Gráfico, Gráfico radial&#10;&#10;El contenido generado por IA puede ser incorrecto.">
            <a:extLst>
              <a:ext uri="{FF2B5EF4-FFF2-40B4-BE49-F238E27FC236}">
                <a16:creationId xmlns:a16="http://schemas.microsoft.com/office/drawing/2014/main" id="{8D51BC4B-B4D8-A3C7-F319-8BB5E4730E1A}"/>
              </a:ext>
            </a:extLst>
          </p:cNvPr>
          <p:cNvPicPr>
            <a:picLocks noChangeAspect="1"/>
          </p:cNvPicPr>
          <p:nvPr/>
        </p:nvPicPr>
        <p:blipFill>
          <a:blip r:embed="rId2"/>
          <a:srcRect t="5930" b="-157"/>
          <a:stretch>
            <a:fillRect/>
          </a:stretch>
        </p:blipFill>
        <p:spPr>
          <a:xfrm>
            <a:off x="3536324" y="803156"/>
            <a:ext cx="5537916" cy="5174173"/>
          </a:xfrm>
          <a:prstGeom prst="rect">
            <a:avLst/>
          </a:prstGeom>
        </p:spPr>
      </p:pic>
    </p:spTree>
    <p:extLst>
      <p:ext uri="{BB962C8B-B14F-4D97-AF65-F5344CB8AC3E}">
        <p14:creationId xmlns:p14="http://schemas.microsoft.com/office/powerpoint/2010/main" val="1768598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340F3-C2E8-111E-4F7E-1309F133B16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280270-EBD2-329D-1DF1-6E92140BAF77}"/>
              </a:ext>
            </a:extLst>
          </p:cNvPr>
          <p:cNvSpPr>
            <a:spLocks noGrp="1"/>
          </p:cNvSpPr>
          <p:nvPr>
            <p:ph type="title"/>
          </p:nvPr>
        </p:nvSpPr>
        <p:spPr>
          <a:xfrm>
            <a:off x="124096" y="199013"/>
            <a:ext cx="3774328" cy="746167"/>
          </a:xfrm>
        </p:spPr>
        <p:txBody>
          <a:bodyPr vert="horz" lIns="91440" tIns="45720" rIns="91440" bIns="45720" rtlCol="0" anchor="ctr">
            <a:noAutofit/>
          </a:bodyPr>
          <a:lstStyle/>
          <a:p>
            <a:r>
              <a:rPr lang="es-ES" sz="2800" b="1" dirty="0">
                <a:latin typeface="Times New Roman"/>
                <a:cs typeface="Times New Roman"/>
              </a:rPr>
              <a:t>ETAPA 3. CLUSTER</a:t>
            </a:r>
            <a:endParaRPr lang="es-ES" dirty="0"/>
          </a:p>
        </p:txBody>
      </p:sp>
      <p:sp>
        <p:nvSpPr>
          <p:cNvPr id="8" name="CuadroTexto 7">
            <a:extLst>
              <a:ext uri="{FF2B5EF4-FFF2-40B4-BE49-F238E27FC236}">
                <a16:creationId xmlns:a16="http://schemas.microsoft.com/office/drawing/2014/main" id="{9C9F5336-0652-047E-D177-8D79B9F9F053}"/>
              </a:ext>
            </a:extLst>
          </p:cNvPr>
          <p:cNvSpPr txBox="1"/>
          <p:nvPr/>
        </p:nvSpPr>
        <p:spPr>
          <a:xfrm>
            <a:off x="310663" y="6253234"/>
            <a:ext cx="641345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15.</a:t>
            </a:r>
            <a:r>
              <a:rPr lang="es-419" sz="1400" b="1" dirty="0">
                <a:latin typeface="Times New Roman"/>
                <a:ea typeface="+mn-lt"/>
                <a:cs typeface="+mn-lt"/>
              </a:rPr>
              <a:t> </a:t>
            </a:r>
            <a:r>
              <a:rPr lang="es-419" sz="1400" b="1" dirty="0" err="1">
                <a:latin typeface="Times New Roman"/>
                <a:ea typeface="+mn-lt"/>
                <a:cs typeface="+mn-lt"/>
              </a:rPr>
              <a:t>Biplot</a:t>
            </a:r>
            <a:r>
              <a:rPr lang="es-419" sz="1400" b="1" dirty="0">
                <a:latin typeface="Times New Roman"/>
                <a:ea typeface="+mn-lt"/>
                <a:cs typeface="+mn-lt"/>
              </a:rPr>
              <a:t> de variables y </a:t>
            </a:r>
            <a:r>
              <a:rPr lang="es-419" sz="1400" b="1" dirty="0" err="1">
                <a:latin typeface="Times New Roman"/>
                <a:ea typeface="+mn-lt"/>
                <a:cs typeface="+mn-lt"/>
              </a:rPr>
              <a:t>clusters</a:t>
            </a:r>
            <a:r>
              <a:rPr lang="es-419" sz="1400" b="1" dirty="0">
                <a:latin typeface="Times New Roman"/>
                <a:ea typeface="+mn-lt"/>
                <a:cs typeface="+mn-lt"/>
              </a:rPr>
              <a:t> de rendimiento de los nodos, </a:t>
            </a:r>
            <a:r>
              <a:rPr lang="es-419" sz="1400" b="1" dirty="0">
                <a:latin typeface="Times New Roman"/>
                <a:ea typeface="+mn-lt"/>
                <a:cs typeface="Times New Roman"/>
              </a:rPr>
              <a:t>en el plano principal (C1–C2).</a:t>
            </a:r>
            <a:endParaRPr lang="es-419" sz="1400" b="1" dirty="0">
              <a:latin typeface="Times New Roman"/>
              <a:cs typeface="Times New Roman"/>
            </a:endParaRPr>
          </a:p>
        </p:txBody>
      </p:sp>
      <p:sp>
        <p:nvSpPr>
          <p:cNvPr id="11" name="CuadroTexto 10">
            <a:extLst>
              <a:ext uri="{FF2B5EF4-FFF2-40B4-BE49-F238E27FC236}">
                <a16:creationId xmlns:a16="http://schemas.microsoft.com/office/drawing/2014/main" id="{E5FC5171-B8C0-B155-EE48-48BDEC098A76}"/>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pic>
        <p:nvPicPr>
          <p:cNvPr id="3" name="Imagen 2" descr="Diagrama&#10;&#10;El contenido generado por IA puede ser incorrecto.">
            <a:extLst>
              <a:ext uri="{FF2B5EF4-FFF2-40B4-BE49-F238E27FC236}">
                <a16:creationId xmlns:a16="http://schemas.microsoft.com/office/drawing/2014/main" id="{C0667EA7-6EBF-76BD-70E7-F6E7AFF77F72}"/>
              </a:ext>
            </a:extLst>
          </p:cNvPr>
          <p:cNvPicPr>
            <a:picLocks noChangeAspect="1"/>
          </p:cNvPicPr>
          <p:nvPr/>
        </p:nvPicPr>
        <p:blipFill>
          <a:blip r:embed="rId2"/>
          <a:srcRect t="3856"/>
          <a:stretch>
            <a:fillRect/>
          </a:stretch>
        </p:blipFill>
        <p:spPr>
          <a:xfrm>
            <a:off x="692237" y="804928"/>
            <a:ext cx="5655973" cy="5447398"/>
          </a:xfrm>
          <a:prstGeom prst="rect">
            <a:avLst/>
          </a:prstGeom>
        </p:spPr>
      </p:pic>
      <p:sp>
        <p:nvSpPr>
          <p:cNvPr id="6" name="Marcador de contenido 2">
            <a:extLst>
              <a:ext uri="{FF2B5EF4-FFF2-40B4-BE49-F238E27FC236}">
                <a16:creationId xmlns:a16="http://schemas.microsoft.com/office/drawing/2014/main" id="{E74AD891-9F1D-8381-D597-9B8C56927648}"/>
              </a:ext>
            </a:extLst>
          </p:cNvPr>
          <p:cNvSpPr>
            <a:spLocks noGrp="1"/>
          </p:cNvSpPr>
          <p:nvPr>
            <p:ph idx="1"/>
          </p:nvPr>
        </p:nvSpPr>
        <p:spPr>
          <a:xfrm>
            <a:off x="6348948" y="1716827"/>
            <a:ext cx="5641014" cy="3488620"/>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dirty="0" err="1">
                <a:latin typeface="Calibri"/>
                <a:ea typeface="+mn-lt"/>
                <a:cs typeface="+mn-lt"/>
              </a:rPr>
              <a:t>Cluster</a:t>
            </a:r>
            <a:r>
              <a:rPr lang="es-ES" sz="1600" dirty="0">
                <a:latin typeface="Calibri"/>
                <a:ea typeface="+mn-lt"/>
                <a:cs typeface="+mn-lt"/>
              </a:rPr>
              <a:t> 1 (azul) → Agrupa observaciones asociadas con alta carga de recursos del sistema, caracterizadas por un mayor uso de CPU, GPU y memoria, así como por niveles elevados de latencia (p50, p95), longitud de cola y tasa de </a:t>
            </a:r>
            <a:r>
              <a:rPr lang="es-ES" sz="1600" dirty="0" err="1">
                <a:latin typeface="Calibri"/>
                <a:ea typeface="+mn-lt"/>
                <a:cs typeface="+mn-lt"/>
              </a:rPr>
              <a:t>timeouts</a:t>
            </a:r>
            <a:r>
              <a:rPr lang="es-ES" sz="1600" dirty="0">
                <a:latin typeface="Calibri"/>
                <a:ea typeface="+mn-lt"/>
                <a:cs typeface="+mn-lt"/>
              </a:rPr>
              <a:t>. En conjunto, representa escenarios donde el sistema opera bajo alta demanda, </a:t>
            </a:r>
            <a:r>
              <a:rPr lang="es-ES" sz="1600" dirty="0">
                <a:latin typeface="Calibri"/>
                <a:ea typeface="Calibri"/>
                <a:cs typeface="Calibri"/>
              </a:rPr>
              <a:t>lo que sugiere momentos de saturación, congestión y posibles riesgos de falla.</a:t>
            </a:r>
            <a:endParaRPr lang="es-ES" sz="1600" dirty="0">
              <a:latin typeface="Calibri"/>
              <a:ea typeface="Calibri"/>
              <a:cs typeface="Times New Roman"/>
            </a:endParaRPr>
          </a:p>
          <a:p>
            <a:endParaRPr lang="es-ES" sz="1600" dirty="0">
              <a:latin typeface="Calibri"/>
              <a:ea typeface="Calibri"/>
              <a:cs typeface="Calibri"/>
            </a:endParaRPr>
          </a:p>
          <a:p>
            <a:r>
              <a:rPr lang="es-ES" sz="1600" err="1">
                <a:latin typeface="Calibri"/>
                <a:ea typeface="+mn-lt"/>
                <a:cs typeface="+mn-lt"/>
              </a:rPr>
              <a:t>Cluster</a:t>
            </a:r>
            <a:r>
              <a:rPr lang="es-ES" sz="1600" dirty="0">
                <a:latin typeface="Calibri"/>
                <a:ea typeface="+mn-lt"/>
                <a:cs typeface="+mn-lt"/>
              </a:rPr>
              <a:t> 2 (rojo) → Representa observaciones más estables o de mejor rendimiento, asociadas con menor carga del sistema, menor latencia y un uso más equilibrado de recursos.</a:t>
            </a:r>
            <a:endParaRPr lang="es-ES" sz="1600">
              <a:latin typeface="Calibri"/>
              <a:ea typeface="Calibri"/>
              <a:cs typeface="Calibri"/>
            </a:endParaRPr>
          </a:p>
          <a:p>
            <a:endParaRPr lang="es-ES" sz="1600" dirty="0">
              <a:latin typeface="Aptos"/>
              <a:ea typeface="Calibri"/>
              <a:cs typeface="Times New Roman"/>
            </a:endParaRPr>
          </a:p>
        </p:txBody>
      </p:sp>
    </p:spTree>
    <p:extLst>
      <p:ext uri="{BB962C8B-B14F-4D97-AF65-F5344CB8AC3E}">
        <p14:creationId xmlns:p14="http://schemas.microsoft.com/office/powerpoint/2010/main" val="1856247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403C6-D5B1-22A7-09B5-0DE9AFF4864F}"/>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F4B636-A3FA-2814-624E-8A3FC0CDAAFE}"/>
              </a:ext>
            </a:extLst>
          </p:cNvPr>
          <p:cNvSpPr>
            <a:spLocks noGrp="1"/>
          </p:cNvSpPr>
          <p:nvPr>
            <p:ph idx="1"/>
          </p:nvPr>
        </p:nvSpPr>
        <p:spPr>
          <a:xfrm>
            <a:off x="6833778" y="1845625"/>
            <a:ext cx="4837021" cy="3533837"/>
          </a:xfrm>
        </p:spPr>
        <p:txBody>
          <a:bodyPr vert="horz" lIns="91440" tIns="45720" rIns="91440" bIns="45720" rtlCol="0" anchor="t">
            <a:noAutofit/>
          </a:bodyPr>
          <a:lstStyle/>
          <a:p>
            <a:pPr marL="0" indent="0">
              <a:buNone/>
            </a:pPr>
            <a:endParaRPr lang="es-ES" sz="1600" dirty="0">
              <a:latin typeface="Calibri"/>
              <a:ea typeface="Calibri"/>
              <a:cs typeface="Times New Roman"/>
            </a:endParaRPr>
          </a:p>
          <a:p>
            <a:pPr marL="0" indent="0" algn="ctr">
              <a:buNone/>
            </a:pPr>
            <a:endParaRPr lang="es-ES" sz="1600" b="1" dirty="0">
              <a:latin typeface="Calibri"/>
              <a:ea typeface="Calibri"/>
              <a:cs typeface="Calibri"/>
            </a:endParaRPr>
          </a:p>
          <a:p>
            <a:pPr marL="0" indent="0">
              <a:buNone/>
            </a:pPr>
            <a:endParaRPr lang="es-ES" sz="1600" dirty="0">
              <a:latin typeface="Calibri"/>
              <a:ea typeface="Calibri"/>
              <a:cs typeface="Calibri"/>
            </a:endParaRPr>
          </a:p>
          <a:p>
            <a:pPr marL="285750" indent="-285750"/>
            <a:r>
              <a:rPr lang="es-ES" sz="1600" dirty="0">
                <a:latin typeface="Calibri"/>
                <a:ea typeface="Calibri"/>
                <a:cs typeface="Calibri"/>
              </a:rPr>
              <a:t>Si</a:t>
            </a:r>
            <a:r>
              <a:rPr lang="es-ES" sz="1600" dirty="0">
                <a:latin typeface="Aptos"/>
                <a:ea typeface="Calibri"/>
                <a:cs typeface="Calibri"/>
              </a:rPr>
              <a:t> </a:t>
            </a:r>
            <a:r>
              <a:rPr lang="es-ES" sz="1600" dirty="0">
                <a:latin typeface="Calibri"/>
                <a:ea typeface="+mn-lt"/>
                <a:cs typeface="+mn-lt"/>
              </a:rPr>
              <a:t>p-valor es pequeño la variable es importante  y contribuye significativamente a diferenciar los </a:t>
            </a:r>
            <a:r>
              <a:rPr lang="es-ES" sz="1600" dirty="0" err="1">
                <a:latin typeface="Calibri"/>
                <a:ea typeface="+mn-lt"/>
                <a:cs typeface="+mn-lt"/>
              </a:rPr>
              <a:t>clusters</a:t>
            </a:r>
            <a:r>
              <a:rPr lang="es-ES" sz="1600" dirty="0">
                <a:latin typeface="Calibri"/>
                <a:ea typeface="+mn-lt"/>
                <a:cs typeface="+mn-lt"/>
              </a:rPr>
              <a:t>. En este caso todas son significativas.</a:t>
            </a:r>
          </a:p>
          <a:p>
            <a:endParaRPr lang="es-ES" sz="1600" dirty="0">
              <a:latin typeface="Aptos"/>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11" name="CuadroTexto 10">
            <a:extLst>
              <a:ext uri="{FF2B5EF4-FFF2-40B4-BE49-F238E27FC236}">
                <a16:creationId xmlns:a16="http://schemas.microsoft.com/office/drawing/2014/main" id="{CEBE504F-497C-DA87-CBFF-55CC9D64297A}"/>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8" name="CuadroTexto 7">
            <a:extLst>
              <a:ext uri="{FF2B5EF4-FFF2-40B4-BE49-F238E27FC236}">
                <a16:creationId xmlns:a16="http://schemas.microsoft.com/office/drawing/2014/main" id="{1F785F64-55F4-3C6D-57FF-D29F4CF81C6A}"/>
              </a:ext>
            </a:extLst>
          </p:cNvPr>
          <p:cNvSpPr txBox="1"/>
          <p:nvPr/>
        </p:nvSpPr>
        <p:spPr>
          <a:xfrm>
            <a:off x="1005830" y="5464343"/>
            <a:ext cx="50940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Tabla 4.</a:t>
            </a:r>
            <a:r>
              <a:rPr lang="es-419" sz="1400" b="1" dirty="0">
                <a:latin typeface="Times New Roman"/>
                <a:ea typeface="+mn-lt"/>
                <a:cs typeface="+mn-lt"/>
              </a:rPr>
              <a:t> Variables significativas en la formación de </a:t>
            </a:r>
            <a:r>
              <a:rPr lang="es-419" sz="1400" b="1" dirty="0" err="1">
                <a:latin typeface="Times New Roman"/>
                <a:ea typeface="+mn-lt"/>
                <a:cs typeface="+mn-lt"/>
              </a:rPr>
              <a:t>clusters</a:t>
            </a:r>
            <a:endParaRPr lang="es-419" sz="1400" dirty="0">
              <a:latin typeface="Times New Roman"/>
              <a:ea typeface="+mn-lt"/>
              <a:cs typeface="+mn-lt"/>
            </a:endParaRPr>
          </a:p>
        </p:txBody>
      </p:sp>
      <p:sp>
        <p:nvSpPr>
          <p:cNvPr id="9" name="Título 1">
            <a:extLst>
              <a:ext uri="{FF2B5EF4-FFF2-40B4-BE49-F238E27FC236}">
                <a16:creationId xmlns:a16="http://schemas.microsoft.com/office/drawing/2014/main" id="{C825AFE2-F1D7-B87B-67E1-E2113A6784CF}"/>
              </a:ext>
            </a:extLst>
          </p:cNvPr>
          <p:cNvSpPr txBox="1">
            <a:spLocks/>
          </p:cNvSpPr>
          <p:nvPr/>
        </p:nvSpPr>
        <p:spPr>
          <a:xfrm>
            <a:off x="381673" y="263407"/>
            <a:ext cx="4353877" cy="7461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latin typeface="Times New Roman"/>
                <a:cs typeface="Times New Roman"/>
              </a:rPr>
              <a:t>ETAPA 3. CLUSTER</a:t>
            </a:r>
            <a:endParaRPr lang="es-ES" sz="3200" dirty="0"/>
          </a:p>
        </p:txBody>
      </p:sp>
      <p:pic>
        <p:nvPicPr>
          <p:cNvPr id="10" name="Imagen 9" descr="Tabla&#10;&#10;El contenido generado por IA puede ser incorrecto.">
            <a:extLst>
              <a:ext uri="{FF2B5EF4-FFF2-40B4-BE49-F238E27FC236}">
                <a16:creationId xmlns:a16="http://schemas.microsoft.com/office/drawing/2014/main" id="{A88F5900-565E-A342-1524-32160AD3EE46}"/>
              </a:ext>
            </a:extLst>
          </p:cNvPr>
          <p:cNvPicPr>
            <a:picLocks noChangeAspect="1"/>
          </p:cNvPicPr>
          <p:nvPr/>
        </p:nvPicPr>
        <p:blipFill>
          <a:blip r:embed="rId2"/>
          <a:stretch>
            <a:fillRect/>
          </a:stretch>
        </p:blipFill>
        <p:spPr>
          <a:xfrm>
            <a:off x="1448739" y="1598121"/>
            <a:ext cx="4196633" cy="3661759"/>
          </a:xfrm>
          <a:prstGeom prst="rect">
            <a:avLst/>
          </a:prstGeom>
        </p:spPr>
      </p:pic>
    </p:spTree>
    <p:extLst>
      <p:ext uri="{BB962C8B-B14F-4D97-AF65-F5344CB8AC3E}">
        <p14:creationId xmlns:p14="http://schemas.microsoft.com/office/powerpoint/2010/main" val="928246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130D1-E8C4-ED04-3CEB-75E17B390598}"/>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2AE67CC-BF35-09BD-C792-913DF952B664}"/>
              </a:ext>
            </a:extLst>
          </p:cNvPr>
          <p:cNvSpPr>
            <a:spLocks noGrp="1"/>
          </p:cNvSpPr>
          <p:nvPr>
            <p:ph idx="1"/>
          </p:nvPr>
        </p:nvSpPr>
        <p:spPr>
          <a:xfrm>
            <a:off x="6833778" y="2369673"/>
            <a:ext cx="4837021" cy="2805874"/>
          </a:xfrm>
        </p:spPr>
        <p:txBody>
          <a:bodyPr vert="horz" lIns="91440" tIns="45720" rIns="91440" bIns="45720" rtlCol="0" anchor="t">
            <a:noAutofit/>
          </a:bodyPr>
          <a:lstStyle/>
          <a:p>
            <a:pPr marL="0" indent="0">
              <a:buNone/>
            </a:pPr>
            <a:endParaRPr lang="es-ES" sz="1600" dirty="0">
              <a:latin typeface="Calibri"/>
              <a:ea typeface="Calibri"/>
              <a:cs typeface="Times New Roman"/>
            </a:endParaRPr>
          </a:p>
          <a:p>
            <a:pPr marL="0" indent="0" algn="ctr">
              <a:buNone/>
            </a:pPr>
            <a:r>
              <a:rPr lang="es-ES" sz="1600" b="1" dirty="0" err="1">
                <a:latin typeface="Calibri"/>
                <a:ea typeface="Calibri"/>
                <a:cs typeface="Calibri"/>
              </a:rPr>
              <a:t>Cluster</a:t>
            </a:r>
            <a:r>
              <a:rPr lang="es-ES" sz="1600" b="1" dirty="0">
                <a:latin typeface="Calibri"/>
                <a:ea typeface="Calibri"/>
                <a:cs typeface="Calibri"/>
              </a:rPr>
              <a:t> 1</a:t>
            </a:r>
            <a:endParaRPr lang="es-ES" sz="1600" dirty="0">
              <a:latin typeface="Calibri"/>
              <a:ea typeface="Calibri"/>
              <a:cs typeface="Calibri"/>
            </a:endParaRPr>
          </a:p>
          <a:p>
            <a:pPr marL="0" indent="0">
              <a:buNone/>
            </a:pPr>
            <a:endParaRPr lang="es-ES" sz="1600" dirty="0">
              <a:latin typeface="Calibri"/>
              <a:ea typeface="Calibri"/>
              <a:cs typeface="Calibri"/>
            </a:endParaRPr>
          </a:p>
          <a:p>
            <a:pPr marL="285750" indent="-285750"/>
            <a:r>
              <a:rPr lang="es-ES" sz="1600" dirty="0">
                <a:latin typeface="Calibri"/>
                <a:ea typeface="Calibri"/>
                <a:cs typeface="Calibri"/>
              </a:rPr>
              <a:t>Todas las variables son significativas para este grupo, ya que todos los valores </a:t>
            </a:r>
            <a:r>
              <a:rPr lang="es-ES" sz="1600" i="1" dirty="0" err="1">
                <a:latin typeface="Calibri"/>
                <a:ea typeface="Calibri"/>
                <a:cs typeface="Calibri"/>
              </a:rPr>
              <a:t>v.test</a:t>
            </a:r>
            <a:r>
              <a:rPr lang="es-ES" sz="1600" dirty="0">
                <a:latin typeface="Calibri"/>
                <a:ea typeface="Calibri"/>
                <a:cs typeface="Calibri"/>
              </a:rPr>
              <a:t> son positivos.</a:t>
            </a:r>
            <a:endParaRPr lang="es-ES" sz="1600" dirty="0">
              <a:latin typeface="Calibri"/>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11" name="CuadroTexto 10">
            <a:extLst>
              <a:ext uri="{FF2B5EF4-FFF2-40B4-BE49-F238E27FC236}">
                <a16:creationId xmlns:a16="http://schemas.microsoft.com/office/drawing/2014/main" id="{13C1C082-8C4D-2FF1-6775-75005F487A12}"/>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8" name="CuadroTexto 7">
            <a:extLst>
              <a:ext uri="{FF2B5EF4-FFF2-40B4-BE49-F238E27FC236}">
                <a16:creationId xmlns:a16="http://schemas.microsoft.com/office/drawing/2014/main" id="{AE1CE0AF-1B98-473A-A1D3-C4E069DFAA0C}"/>
              </a:ext>
            </a:extLst>
          </p:cNvPr>
          <p:cNvSpPr txBox="1"/>
          <p:nvPr/>
        </p:nvSpPr>
        <p:spPr>
          <a:xfrm>
            <a:off x="995098" y="5839977"/>
            <a:ext cx="50940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Tabla 6.</a:t>
            </a:r>
            <a:r>
              <a:rPr lang="es-419" sz="1400" b="1" dirty="0">
                <a:latin typeface="Times New Roman"/>
                <a:ea typeface="+mn-lt"/>
                <a:cs typeface="+mn-lt"/>
              </a:rPr>
              <a:t> Categorías más significativas del Clúster 1</a:t>
            </a:r>
          </a:p>
        </p:txBody>
      </p:sp>
      <p:sp>
        <p:nvSpPr>
          <p:cNvPr id="9" name="Título 1">
            <a:extLst>
              <a:ext uri="{FF2B5EF4-FFF2-40B4-BE49-F238E27FC236}">
                <a16:creationId xmlns:a16="http://schemas.microsoft.com/office/drawing/2014/main" id="{06C7E20E-B58A-ADDC-1DC5-169E16A3A75E}"/>
              </a:ext>
            </a:extLst>
          </p:cNvPr>
          <p:cNvSpPr txBox="1">
            <a:spLocks/>
          </p:cNvSpPr>
          <p:nvPr/>
        </p:nvSpPr>
        <p:spPr>
          <a:xfrm>
            <a:off x="381673" y="263407"/>
            <a:ext cx="4353877" cy="7461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latin typeface="Times New Roman"/>
                <a:cs typeface="Times New Roman"/>
              </a:rPr>
              <a:t>ETAPA 3. CLUSTER</a:t>
            </a:r>
            <a:endParaRPr lang="es-ES" sz="3200" dirty="0"/>
          </a:p>
        </p:txBody>
      </p:sp>
      <p:pic>
        <p:nvPicPr>
          <p:cNvPr id="2" name="Imagen 1" descr="Tabla&#10;&#10;El contenido generado por IA puede ser incorrecto.">
            <a:extLst>
              <a:ext uri="{FF2B5EF4-FFF2-40B4-BE49-F238E27FC236}">
                <a16:creationId xmlns:a16="http://schemas.microsoft.com/office/drawing/2014/main" id="{28541CDE-55CF-C742-0903-569257F74CBC}"/>
              </a:ext>
            </a:extLst>
          </p:cNvPr>
          <p:cNvPicPr>
            <a:picLocks noChangeAspect="1"/>
          </p:cNvPicPr>
          <p:nvPr/>
        </p:nvPicPr>
        <p:blipFill>
          <a:blip r:embed="rId2"/>
          <a:stretch>
            <a:fillRect/>
          </a:stretch>
        </p:blipFill>
        <p:spPr>
          <a:xfrm>
            <a:off x="1587925" y="1481272"/>
            <a:ext cx="3768009" cy="4067174"/>
          </a:xfrm>
          <a:prstGeom prst="rect">
            <a:avLst/>
          </a:prstGeom>
        </p:spPr>
      </p:pic>
    </p:spTree>
    <p:extLst>
      <p:ext uri="{BB962C8B-B14F-4D97-AF65-F5344CB8AC3E}">
        <p14:creationId xmlns:p14="http://schemas.microsoft.com/office/powerpoint/2010/main" val="1809364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9A135-B569-3167-A86C-4A4FA3D1D5D9}"/>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0D2CDD6-32A7-3C77-2C59-73FD74B509F2}"/>
              </a:ext>
            </a:extLst>
          </p:cNvPr>
          <p:cNvSpPr>
            <a:spLocks noGrp="1"/>
          </p:cNvSpPr>
          <p:nvPr>
            <p:ph idx="1"/>
          </p:nvPr>
        </p:nvSpPr>
        <p:spPr>
          <a:xfrm>
            <a:off x="6833778" y="2197954"/>
            <a:ext cx="4837021" cy="2108270"/>
          </a:xfrm>
        </p:spPr>
        <p:txBody>
          <a:bodyPr vert="horz" lIns="91440" tIns="45720" rIns="91440" bIns="45720" rtlCol="0" anchor="t">
            <a:noAutofit/>
          </a:bodyPr>
          <a:lstStyle/>
          <a:p>
            <a:pPr marL="0" indent="0">
              <a:buNone/>
            </a:pPr>
            <a:endParaRPr lang="es-ES" sz="1600" dirty="0">
              <a:latin typeface="Calibri"/>
              <a:ea typeface="Calibri"/>
              <a:cs typeface="Times New Roman"/>
            </a:endParaRPr>
          </a:p>
          <a:p>
            <a:pPr marL="0" indent="0" algn="ctr">
              <a:buNone/>
            </a:pPr>
            <a:r>
              <a:rPr lang="es-ES" sz="1600" b="1" dirty="0" err="1">
                <a:latin typeface="Calibri"/>
                <a:ea typeface="Calibri"/>
                <a:cs typeface="Calibri"/>
              </a:rPr>
              <a:t>Cluster</a:t>
            </a:r>
            <a:r>
              <a:rPr lang="es-ES" sz="1600" b="1" dirty="0">
                <a:latin typeface="Calibri"/>
                <a:ea typeface="Calibri"/>
                <a:cs typeface="Calibri"/>
              </a:rPr>
              <a:t> 2</a:t>
            </a:r>
            <a:endParaRPr lang="es-ES" sz="1600" dirty="0">
              <a:latin typeface="Calibri"/>
              <a:ea typeface="Calibri"/>
              <a:cs typeface="Calibri"/>
            </a:endParaRPr>
          </a:p>
          <a:p>
            <a:pPr marL="0" indent="0">
              <a:buNone/>
            </a:pPr>
            <a:endParaRPr lang="es-ES" sz="1600" dirty="0">
              <a:latin typeface="Calibri"/>
              <a:ea typeface="Calibri"/>
              <a:cs typeface="Calibri"/>
            </a:endParaRPr>
          </a:p>
          <a:p>
            <a:pPr marL="285750" indent="-285750"/>
            <a:r>
              <a:rPr lang="es-ES" sz="1600" dirty="0">
                <a:latin typeface="Calibri"/>
                <a:ea typeface="+mn-lt"/>
                <a:cs typeface="+mn-lt"/>
              </a:rPr>
              <a:t>Ninguna variable es significativa para este grupo, ya que todos los valores </a:t>
            </a:r>
            <a:r>
              <a:rPr lang="es-ES" sz="1600" i="1" err="1">
                <a:latin typeface="Calibri"/>
                <a:ea typeface="+mn-lt"/>
                <a:cs typeface="+mn-lt"/>
              </a:rPr>
              <a:t>v.test</a:t>
            </a:r>
            <a:r>
              <a:rPr lang="es-ES" sz="1600" dirty="0">
                <a:latin typeface="Calibri"/>
                <a:ea typeface="+mn-lt"/>
                <a:cs typeface="+mn-lt"/>
              </a:rPr>
              <a:t> son negativos.</a:t>
            </a:r>
            <a:endParaRPr lang="es-ES" sz="1600" dirty="0">
              <a:latin typeface="Calibri"/>
              <a:ea typeface="Calibri"/>
              <a:cs typeface="Calibri"/>
            </a:endParaRPr>
          </a:p>
          <a:p>
            <a:endParaRPr lang="es-ES" sz="1600" dirty="0">
              <a:latin typeface="Aptos"/>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11" name="CuadroTexto 10">
            <a:extLst>
              <a:ext uri="{FF2B5EF4-FFF2-40B4-BE49-F238E27FC236}">
                <a16:creationId xmlns:a16="http://schemas.microsoft.com/office/drawing/2014/main" id="{7C4B89FB-63D7-26A5-4D6D-371CDE0B9B81}"/>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8" name="CuadroTexto 7">
            <a:extLst>
              <a:ext uri="{FF2B5EF4-FFF2-40B4-BE49-F238E27FC236}">
                <a16:creationId xmlns:a16="http://schemas.microsoft.com/office/drawing/2014/main" id="{5B109EAA-69B9-D9EA-5E57-ADC6BA93F43F}"/>
              </a:ext>
            </a:extLst>
          </p:cNvPr>
          <p:cNvSpPr txBox="1"/>
          <p:nvPr/>
        </p:nvSpPr>
        <p:spPr>
          <a:xfrm>
            <a:off x="1005830" y="5464343"/>
            <a:ext cx="50940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Tabla 5.</a:t>
            </a:r>
            <a:r>
              <a:rPr lang="es-419" sz="1400" b="1" dirty="0">
                <a:latin typeface="Times New Roman"/>
                <a:ea typeface="+mn-lt"/>
                <a:cs typeface="+mn-lt"/>
              </a:rPr>
              <a:t> Variables más significativas del Clúster 2</a:t>
            </a:r>
          </a:p>
        </p:txBody>
      </p:sp>
      <p:sp>
        <p:nvSpPr>
          <p:cNvPr id="9" name="Título 1">
            <a:extLst>
              <a:ext uri="{FF2B5EF4-FFF2-40B4-BE49-F238E27FC236}">
                <a16:creationId xmlns:a16="http://schemas.microsoft.com/office/drawing/2014/main" id="{CA1B3608-12A2-9055-8F42-F99518E7155F}"/>
              </a:ext>
            </a:extLst>
          </p:cNvPr>
          <p:cNvSpPr txBox="1">
            <a:spLocks/>
          </p:cNvSpPr>
          <p:nvPr/>
        </p:nvSpPr>
        <p:spPr>
          <a:xfrm>
            <a:off x="381673" y="263407"/>
            <a:ext cx="4353877" cy="7461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latin typeface="Times New Roman"/>
                <a:cs typeface="Times New Roman"/>
              </a:rPr>
              <a:t>ETAPA 3. CLUSTER</a:t>
            </a:r>
            <a:endParaRPr lang="es-ES" sz="3200" dirty="0"/>
          </a:p>
        </p:txBody>
      </p:sp>
      <p:pic>
        <p:nvPicPr>
          <p:cNvPr id="10" name="Imagen 9" descr="Tabla&#10;&#10;El contenido generado por IA puede ser incorrecto.">
            <a:extLst>
              <a:ext uri="{FF2B5EF4-FFF2-40B4-BE49-F238E27FC236}">
                <a16:creationId xmlns:a16="http://schemas.microsoft.com/office/drawing/2014/main" id="{D0C8D8E5-76F8-7AB7-CAF8-7A7F34748D27}"/>
              </a:ext>
            </a:extLst>
          </p:cNvPr>
          <p:cNvPicPr>
            <a:picLocks noChangeAspect="1"/>
          </p:cNvPicPr>
          <p:nvPr/>
        </p:nvPicPr>
        <p:blipFill>
          <a:blip r:embed="rId2"/>
          <a:stretch>
            <a:fillRect/>
          </a:stretch>
        </p:blipFill>
        <p:spPr>
          <a:xfrm>
            <a:off x="1601139" y="1534934"/>
            <a:ext cx="3902566" cy="3788132"/>
          </a:xfrm>
          <a:prstGeom prst="rect">
            <a:avLst/>
          </a:prstGeom>
        </p:spPr>
      </p:pic>
    </p:spTree>
    <p:extLst>
      <p:ext uri="{BB962C8B-B14F-4D97-AF65-F5344CB8AC3E}">
        <p14:creationId xmlns:p14="http://schemas.microsoft.com/office/powerpoint/2010/main" val="108634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F3157-43E5-65F4-820E-C884CB58B27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AA8DDBC-D1F2-508C-76F3-08892EE74586}"/>
              </a:ext>
            </a:extLst>
          </p:cNvPr>
          <p:cNvSpPr>
            <a:spLocks noGrp="1"/>
          </p:cNvSpPr>
          <p:nvPr>
            <p:ph type="title"/>
          </p:nvPr>
        </p:nvSpPr>
        <p:spPr>
          <a:xfrm>
            <a:off x="510462" y="252675"/>
            <a:ext cx="10042047" cy="746167"/>
          </a:xfrm>
        </p:spPr>
        <p:txBody>
          <a:bodyPr vert="horz" lIns="91440" tIns="45720" rIns="91440" bIns="45720" rtlCol="0" anchor="ctr">
            <a:noAutofit/>
          </a:bodyPr>
          <a:lstStyle/>
          <a:p>
            <a:r>
              <a:rPr lang="es-ES" sz="2800" b="1" dirty="0">
                <a:latin typeface="Times New Roman"/>
                <a:cs typeface="Times New Roman"/>
              </a:rPr>
              <a:t>ETAPA 4. NUEVAS VARIABLES </a:t>
            </a:r>
            <a:br>
              <a:rPr lang="es-ES" sz="2800" b="1" dirty="0">
                <a:latin typeface="Times New Roman"/>
                <a:cs typeface="Times New Roman"/>
              </a:rPr>
            </a:br>
            <a:r>
              <a:rPr lang="es-ES" sz="2800" b="1" dirty="0">
                <a:latin typeface="Times New Roman"/>
                <a:cs typeface="Times New Roman"/>
              </a:rPr>
              <a:t>( Alta carga / riesgo</a:t>
            </a:r>
            <a:r>
              <a:rPr lang="es-ES" sz="2800" b="1" dirty="0">
                <a:latin typeface="Times New Roman"/>
                <a:ea typeface="+mj-lt"/>
                <a:cs typeface="+mj-lt"/>
              </a:rPr>
              <a:t> y </a:t>
            </a:r>
            <a:r>
              <a:rPr lang="es-ES" sz="2800" b="1" dirty="0">
                <a:latin typeface="Times New Roman"/>
                <a:ea typeface="+mj-lt"/>
                <a:cs typeface="Times New Roman"/>
              </a:rPr>
              <a:t>Baja</a:t>
            </a:r>
            <a:r>
              <a:rPr lang="es-ES" sz="2800" b="1" dirty="0">
                <a:latin typeface="Times New Roman"/>
                <a:cs typeface="Times New Roman"/>
              </a:rPr>
              <a:t> carga / estable)</a:t>
            </a:r>
            <a:endParaRPr lang="es-ES" b="1" dirty="0">
              <a:latin typeface="Times New Roman"/>
              <a:cs typeface="Times New Roman"/>
            </a:endParaRPr>
          </a:p>
        </p:txBody>
      </p:sp>
      <p:sp>
        <p:nvSpPr>
          <p:cNvPr id="3" name="Marcador de contenido 2">
            <a:extLst>
              <a:ext uri="{FF2B5EF4-FFF2-40B4-BE49-F238E27FC236}">
                <a16:creationId xmlns:a16="http://schemas.microsoft.com/office/drawing/2014/main" id="{A6A74BD3-B4C6-D582-F634-E47628B48BB1}"/>
              </a:ext>
            </a:extLst>
          </p:cNvPr>
          <p:cNvSpPr>
            <a:spLocks noGrp="1"/>
          </p:cNvSpPr>
          <p:nvPr>
            <p:ph idx="1"/>
          </p:nvPr>
        </p:nvSpPr>
        <p:spPr>
          <a:xfrm>
            <a:off x="6413341" y="1974405"/>
            <a:ext cx="5576621" cy="3488620"/>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dirty="0">
                <a:latin typeface="Calibri"/>
                <a:ea typeface="+mn-lt"/>
                <a:cs typeface="+mn-lt"/>
              </a:rPr>
              <a:t>La mayoría de las observaciones (60,3 %) pertenecen al </a:t>
            </a:r>
            <a:r>
              <a:rPr lang="es-ES" sz="1600" i="1" err="1">
                <a:latin typeface="Calibri"/>
                <a:ea typeface="+mn-lt"/>
                <a:cs typeface="+mn-lt"/>
              </a:rPr>
              <a:t>Cluster</a:t>
            </a:r>
            <a:r>
              <a:rPr lang="es-ES" sz="1600" i="1" dirty="0">
                <a:latin typeface="Calibri"/>
                <a:ea typeface="+mn-lt"/>
                <a:cs typeface="+mn-lt"/>
              </a:rPr>
              <a:t> de Alta carga / riesgo</a:t>
            </a:r>
            <a:r>
              <a:rPr lang="es-ES" sz="1600" dirty="0">
                <a:latin typeface="Calibri"/>
                <a:ea typeface="+mn-lt"/>
                <a:cs typeface="+mn-lt"/>
              </a:rPr>
              <a:t>, lo que evidencia que la plataforma de inferencia opera con alta demanda de procesamiento y utilización intensiva de recursos durante buena parte del tiempo, reflejando posibles escenarios de  riesgo de saturación.</a:t>
            </a:r>
            <a:endParaRPr lang="es-ES" sz="1600" dirty="0">
              <a:latin typeface="Calibri"/>
              <a:ea typeface="Calibri"/>
              <a:cs typeface="Times New Roman"/>
            </a:endParaRPr>
          </a:p>
          <a:p>
            <a:pPr marL="0" indent="0">
              <a:buNone/>
            </a:pPr>
            <a:endParaRPr lang="es-ES" sz="1600" dirty="0">
              <a:latin typeface="Calibri"/>
              <a:ea typeface="+mn-lt"/>
              <a:cs typeface="+mn-lt"/>
            </a:endParaRPr>
          </a:p>
          <a:p>
            <a:r>
              <a:rPr lang="es-ES" sz="1600" dirty="0">
                <a:latin typeface="Calibri"/>
                <a:ea typeface="+mn-lt"/>
                <a:cs typeface="+mn-lt"/>
              </a:rPr>
              <a:t>En contraste, el </a:t>
            </a:r>
            <a:r>
              <a:rPr lang="es-ES" sz="1600" i="1" err="1">
                <a:latin typeface="Calibri"/>
                <a:ea typeface="+mn-lt"/>
                <a:cs typeface="+mn-lt"/>
              </a:rPr>
              <a:t>Cluster</a:t>
            </a:r>
            <a:r>
              <a:rPr lang="es-ES" sz="1600" i="1" dirty="0">
                <a:latin typeface="Calibri"/>
                <a:ea typeface="+mn-lt"/>
                <a:cs typeface="+mn-lt"/>
              </a:rPr>
              <a:t> de Baja carga / estable</a:t>
            </a:r>
            <a:r>
              <a:rPr lang="es-ES" sz="1600" dirty="0">
                <a:latin typeface="Calibri"/>
                <a:ea typeface="+mn-lt"/>
                <a:cs typeface="+mn-lt"/>
              </a:rPr>
              <a:t> (39,7 %) representa periodos en los que el sistema mantiene un rendimiento más equilibrado y un uso controlado de CPU, GPU y memoria.</a:t>
            </a:r>
            <a:endParaRPr lang="es-ES" sz="1600">
              <a:latin typeface="Calibri"/>
              <a:ea typeface="Calibri"/>
              <a:cs typeface="Times New Roman"/>
            </a:endParaRPr>
          </a:p>
        </p:txBody>
      </p:sp>
      <p:sp>
        <p:nvSpPr>
          <p:cNvPr id="8" name="CuadroTexto 7">
            <a:extLst>
              <a:ext uri="{FF2B5EF4-FFF2-40B4-BE49-F238E27FC236}">
                <a16:creationId xmlns:a16="http://schemas.microsoft.com/office/drawing/2014/main" id="{77B47C0F-CFA6-FD96-206F-8EDA7D116B1B}"/>
              </a:ext>
            </a:extLst>
          </p:cNvPr>
          <p:cNvSpPr txBox="1"/>
          <p:nvPr/>
        </p:nvSpPr>
        <p:spPr>
          <a:xfrm>
            <a:off x="246269" y="6349826"/>
            <a:ext cx="64134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16. </a:t>
            </a:r>
            <a:r>
              <a:rPr lang="es-419" sz="1400" b="1" dirty="0">
                <a:latin typeface="Times New Roman"/>
                <a:ea typeface="+mn-lt"/>
                <a:cs typeface="+mn-lt"/>
              </a:rPr>
              <a:t>Distribución (%) de observaciones por tipo de </a:t>
            </a:r>
            <a:r>
              <a:rPr lang="es-419" sz="1400" b="1" dirty="0" err="1">
                <a:latin typeface="Times New Roman"/>
                <a:ea typeface="+mn-lt"/>
                <a:cs typeface="+mn-lt"/>
              </a:rPr>
              <a:t>cluster</a:t>
            </a:r>
            <a:endParaRPr lang="es-419" sz="1400" b="1" dirty="0">
              <a:latin typeface="Times New Roman"/>
              <a:ea typeface="+mn-lt"/>
              <a:cs typeface="+mn-lt"/>
            </a:endParaRPr>
          </a:p>
        </p:txBody>
      </p:sp>
      <p:sp>
        <p:nvSpPr>
          <p:cNvPr id="11" name="CuadroTexto 10">
            <a:extLst>
              <a:ext uri="{FF2B5EF4-FFF2-40B4-BE49-F238E27FC236}">
                <a16:creationId xmlns:a16="http://schemas.microsoft.com/office/drawing/2014/main" id="{03D004EC-9623-7E8F-1846-6CE059B75FDC}"/>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pic>
        <p:nvPicPr>
          <p:cNvPr id="7" name="Imagen 6" descr="Gráfico, Gráfico de barras&#10;&#10;El contenido generado por IA puede ser incorrecto.">
            <a:extLst>
              <a:ext uri="{FF2B5EF4-FFF2-40B4-BE49-F238E27FC236}">
                <a16:creationId xmlns:a16="http://schemas.microsoft.com/office/drawing/2014/main" id="{7EB1D245-5D11-1CA2-CCAA-515177F50184}"/>
              </a:ext>
            </a:extLst>
          </p:cNvPr>
          <p:cNvPicPr>
            <a:picLocks noChangeAspect="1"/>
          </p:cNvPicPr>
          <p:nvPr/>
        </p:nvPicPr>
        <p:blipFill>
          <a:blip r:embed="rId2"/>
          <a:srcRect t="6554"/>
          <a:stretch>
            <a:fillRect/>
          </a:stretch>
        </p:blipFill>
        <p:spPr>
          <a:xfrm>
            <a:off x="885422" y="1416673"/>
            <a:ext cx="5140815" cy="4936902"/>
          </a:xfrm>
          <a:prstGeom prst="rect">
            <a:avLst/>
          </a:prstGeom>
        </p:spPr>
      </p:pic>
    </p:spTree>
    <p:extLst>
      <p:ext uri="{BB962C8B-B14F-4D97-AF65-F5344CB8AC3E}">
        <p14:creationId xmlns:p14="http://schemas.microsoft.com/office/powerpoint/2010/main" val="970010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84EC01-EF1D-138D-337B-A66143E8AC4F}"/>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653EE8F-E178-DFEC-B8A1-91C1FDE9F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85809BEC-5BD4-842D-2226-2DD3E634B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E888775-5C70-1BE7-85AE-104FDF4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EC0C5FD3-D68B-E670-7921-E03073DFCBA5}"/>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latin typeface="Times New Roman"/>
                <a:cs typeface="Times New Roman"/>
              </a:rPr>
              <a:t>CASO </a:t>
            </a:r>
            <a:r>
              <a:rPr lang="en-US" sz="7200" dirty="0">
                <a:latin typeface="Times New Roman"/>
                <a:cs typeface="Times New Roman"/>
              </a:rPr>
              <a:t>2</a:t>
            </a:r>
            <a:endParaRPr lang="en-US" sz="7200" kern="1200" dirty="0">
              <a:latin typeface="Times New Roman"/>
              <a:cs typeface="Times New Roman"/>
            </a:endParaRPr>
          </a:p>
        </p:txBody>
      </p:sp>
      <p:sp>
        <p:nvSpPr>
          <p:cNvPr id="13" name="Rectangle 12">
            <a:extLst>
              <a:ext uri="{FF2B5EF4-FFF2-40B4-BE49-F238E27FC236}">
                <a16:creationId xmlns:a16="http://schemas.microsoft.com/office/drawing/2014/main" id="{AB791696-DCFE-3E0B-4052-8938D57DC0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886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4FD39-2572-B754-10FB-CCDD221B429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8CD9548-5139-B643-0A5A-E2EDF2E7D87B}"/>
              </a:ext>
            </a:extLst>
          </p:cNvPr>
          <p:cNvSpPr>
            <a:spLocks noGrp="1"/>
          </p:cNvSpPr>
          <p:nvPr>
            <p:ph type="title"/>
          </p:nvPr>
        </p:nvSpPr>
        <p:spPr>
          <a:xfrm>
            <a:off x="612820" y="343660"/>
            <a:ext cx="9018465" cy="746167"/>
          </a:xfrm>
        </p:spPr>
        <p:txBody>
          <a:bodyPr>
            <a:normAutofit/>
          </a:bodyPr>
          <a:lstStyle/>
          <a:p>
            <a:r>
              <a:rPr lang="es-ES" b="1" dirty="0">
                <a:latin typeface="Times New Roman"/>
                <a:cs typeface="Times New Roman"/>
              </a:rPr>
              <a:t>ETAPA 1. ETL</a:t>
            </a:r>
          </a:p>
        </p:txBody>
      </p:sp>
      <p:sp>
        <p:nvSpPr>
          <p:cNvPr id="11" name="CuadroTexto 10">
            <a:extLst>
              <a:ext uri="{FF2B5EF4-FFF2-40B4-BE49-F238E27FC236}">
                <a16:creationId xmlns:a16="http://schemas.microsoft.com/office/drawing/2014/main" id="{A66A9449-8E87-C251-F949-C71AAAFC42C2}"/>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10" name="Título 1">
            <a:extLst>
              <a:ext uri="{FF2B5EF4-FFF2-40B4-BE49-F238E27FC236}">
                <a16:creationId xmlns:a16="http://schemas.microsoft.com/office/drawing/2014/main" id="{7843974E-2859-17C6-45B5-46F4D2A87CA8}"/>
              </a:ext>
            </a:extLst>
          </p:cNvPr>
          <p:cNvSpPr txBox="1">
            <a:spLocks/>
          </p:cNvSpPr>
          <p:nvPr/>
        </p:nvSpPr>
        <p:spPr>
          <a:xfrm>
            <a:off x="612821" y="974725"/>
            <a:ext cx="4258688" cy="4778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AutoNum type="alphaUcPeriod"/>
            </a:pPr>
            <a:r>
              <a:rPr lang="es-ES" sz="2400" b="1" dirty="0">
                <a:latin typeface="Times New Roman"/>
                <a:cs typeface="Times New Roman"/>
              </a:rPr>
              <a:t>DIAGRAMA DE FLUJO</a:t>
            </a:r>
          </a:p>
        </p:txBody>
      </p:sp>
      <p:pic>
        <p:nvPicPr>
          <p:cNvPr id="6" name="Imagen 5">
            <a:extLst>
              <a:ext uri="{FF2B5EF4-FFF2-40B4-BE49-F238E27FC236}">
                <a16:creationId xmlns:a16="http://schemas.microsoft.com/office/drawing/2014/main" id="{277D85EB-BBBD-7682-17CE-766BD7702C96}"/>
              </a:ext>
            </a:extLst>
          </p:cNvPr>
          <p:cNvPicPr>
            <a:picLocks noChangeAspect="1"/>
          </p:cNvPicPr>
          <p:nvPr/>
        </p:nvPicPr>
        <p:blipFill>
          <a:blip r:embed="rId2"/>
          <a:stretch>
            <a:fillRect/>
          </a:stretch>
        </p:blipFill>
        <p:spPr>
          <a:xfrm>
            <a:off x="804863" y="2224088"/>
            <a:ext cx="10582275" cy="2409825"/>
          </a:xfrm>
          <a:prstGeom prst="rect">
            <a:avLst/>
          </a:prstGeom>
        </p:spPr>
      </p:pic>
      <p:sp>
        <p:nvSpPr>
          <p:cNvPr id="4" name="CuadroTexto 3">
            <a:extLst>
              <a:ext uri="{FF2B5EF4-FFF2-40B4-BE49-F238E27FC236}">
                <a16:creationId xmlns:a16="http://schemas.microsoft.com/office/drawing/2014/main" id="{DF4BD956-81DB-AF94-9E84-89C4F1049B73}"/>
              </a:ext>
            </a:extLst>
          </p:cNvPr>
          <p:cNvSpPr txBox="1"/>
          <p:nvPr/>
        </p:nvSpPr>
        <p:spPr>
          <a:xfrm>
            <a:off x="3818282" y="5248447"/>
            <a:ext cx="456647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dirty="0">
                <a:ea typeface="+mn-lt"/>
                <a:cs typeface="+mn-lt"/>
                <a:hlinkClick r:id="rId3"/>
              </a:rPr>
              <a:t>http://bit.ly/4nIIMFV</a:t>
            </a:r>
            <a:endParaRPr lang="es-ES">
              <a:ea typeface="+mn-lt"/>
              <a:cs typeface="+mn-lt"/>
            </a:endParaRPr>
          </a:p>
          <a:p>
            <a:pPr algn="ctr"/>
            <a:endParaRPr lang="es-419" sz="1400" dirty="0"/>
          </a:p>
        </p:txBody>
      </p:sp>
    </p:spTree>
    <p:extLst>
      <p:ext uri="{BB962C8B-B14F-4D97-AF65-F5344CB8AC3E}">
        <p14:creationId xmlns:p14="http://schemas.microsoft.com/office/powerpoint/2010/main" val="1266500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923C2-F6E5-0149-88CB-272F8D9D21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739F379-89AE-9E77-453C-576A57A246F5}"/>
              </a:ext>
            </a:extLst>
          </p:cNvPr>
          <p:cNvSpPr>
            <a:spLocks noGrp="1"/>
          </p:cNvSpPr>
          <p:nvPr>
            <p:ph type="title"/>
          </p:nvPr>
        </p:nvSpPr>
        <p:spPr>
          <a:xfrm>
            <a:off x="146521" y="207182"/>
            <a:ext cx="4025660" cy="746167"/>
          </a:xfrm>
        </p:spPr>
        <p:txBody>
          <a:bodyPr>
            <a:normAutofit/>
          </a:bodyPr>
          <a:lstStyle/>
          <a:p>
            <a:r>
              <a:rPr lang="es-ES" b="1" dirty="0">
                <a:latin typeface="Times New Roman"/>
                <a:cs typeface="Times New Roman"/>
              </a:rPr>
              <a:t>ETAPA 1. ETL</a:t>
            </a:r>
          </a:p>
        </p:txBody>
      </p:sp>
      <p:sp>
        <p:nvSpPr>
          <p:cNvPr id="11" name="CuadroTexto 10">
            <a:extLst>
              <a:ext uri="{FF2B5EF4-FFF2-40B4-BE49-F238E27FC236}">
                <a16:creationId xmlns:a16="http://schemas.microsoft.com/office/drawing/2014/main" id="{00AF2955-01E6-A499-4030-61403CBF15EB}"/>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10" name="Título 1">
            <a:extLst>
              <a:ext uri="{FF2B5EF4-FFF2-40B4-BE49-F238E27FC236}">
                <a16:creationId xmlns:a16="http://schemas.microsoft.com/office/drawing/2014/main" id="{23726265-AAF0-D81D-FC29-22F62C511418}"/>
              </a:ext>
            </a:extLst>
          </p:cNvPr>
          <p:cNvSpPr txBox="1">
            <a:spLocks/>
          </p:cNvSpPr>
          <p:nvPr/>
        </p:nvSpPr>
        <p:spPr>
          <a:xfrm>
            <a:off x="146522" y="838247"/>
            <a:ext cx="4258688" cy="4778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AutoNum type="alphaUcPeriod"/>
            </a:pPr>
            <a:r>
              <a:rPr lang="es-ES" sz="2400" b="1" dirty="0">
                <a:latin typeface="Times New Roman"/>
                <a:cs typeface="Times New Roman"/>
              </a:rPr>
              <a:t>DIAGRAMA DE FLUJO</a:t>
            </a:r>
          </a:p>
        </p:txBody>
      </p:sp>
      <p:pic>
        <p:nvPicPr>
          <p:cNvPr id="3" name="Imagen 2" descr="Imagen que contiene Diagrama&#10;&#10;El contenido generado por IA puede ser incorrecto.">
            <a:extLst>
              <a:ext uri="{FF2B5EF4-FFF2-40B4-BE49-F238E27FC236}">
                <a16:creationId xmlns:a16="http://schemas.microsoft.com/office/drawing/2014/main" id="{859745DF-342A-EE79-41C5-9C06F6B6D60B}"/>
              </a:ext>
            </a:extLst>
          </p:cNvPr>
          <p:cNvPicPr>
            <a:picLocks noChangeAspect="1"/>
          </p:cNvPicPr>
          <p:nvPr/>
        </p:nvPicPr>
        <p:blipFill>
          <a:blip r:embed="rId2"/>
          <a:stretch>
            <a:fillRect/>
          </a:stretch>
        </p:blipFill>
        <p:spPr>
          <a:xfrm>
            <a:off x="4400692" y="454498"/>
            <a:ext cx="6484108" cy="5676047"/>
          </a:xfrm>
          <a:prstGeom prst="rect">
            <a:avLst/>
          </a:prstGeom>
        </p:spPr>
      </p:pic>
    </p:spTree>
    <p:extLst>
      <p:ext uri="{BB962C8B-B14F-4D97-AF65-F5344CB8AC3E}">
        <p14:creationId xmlns:p14="http://schemas.microsoft.com/office/powerpoint/2010/main" val="4256186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A513A-CD88-960C-7ABB-164CFE93B3A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4D5CF34-F696-F3F9-26B4-14E3FCA0F8DB}"/>
              </a:ext>
            </a:extLst>
          </p:cNvPr>
          <p:cNvSpPr>
            <a:spLocks noGrp="1"/>
          </p:cNvSpPr>
          <p:nvPr>
            <p:ph type="title"/>
          </p:nvPr>
        </p:nvSpPr>
        <p:spPr>
          <a:xfrm>
            <a:off x="146521" y="207182"/>
            <a:ext cx="4025660" cy="746167"/>
          </a:xfrm>
        </p:spPr>
        <p:txBody>
          <a:bodyPr>
            <a:normAutofit/>
          </a:bodyPr>
          <a:lstStyle/>
          <a:p>
            <a:r>
              <a:rPr lang="es-ES" b="1" dirty="0">
                <a:latin typeface="Times New Roman"/>
                <a:cs typeface="Times New Roman"/>
              </a:rPr>
              <a:t>ETAPA 1. ETL</a:t>
            </a:r>
          </a:p>
        </p:txBody>
      </p:sp>
      <p:sp>
        <p:nvSpPr>
          <p:cNvPr id="11" name="CuadroTexto 10">
            <a:extLst>
              <a:ext uri="{FF2B5EF4-FFF2-40B4-BE49-F238E27FC236}">
                <a16:creationId xmlns:a16="http://schemas.microsoft.com/office/drawing/2014/main" id="{5805EF95-CF71-C806-8308-C8C295E34844}"/>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10" name="Título 1">
            <a:extLst>
              <a:ext uri="{FF2B5EF4-FFF2-40B4-BE49-F238E27FC236}">
                <a16:creationId xmlns:a16="http://schemas.microsoft.com/office/drawing/2014/main" id="{745C2C33-6374-9C46-EC2A-0D0C72053953}"/>
              </a:ext>
            </a:extLst>
          </p:cNvPr>
          <p:cNvSpPr txBox="1">
            <a:spLocks/>
          </p:cNvSpPr>
          <p:nvPr/>
        </p:nvSpPr>
        <p:spPr>
          <a:xfrm>
            <a:off x="146522" y="838247"/>
            <a:ext cx="4258688" cy="4778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AutoNum type="alphaUcPeriod"/>
            </a:pPr>
            <a:r>
              <a:rPr lang="es-ES" sz="2400" b="1" dirty="0">
                <a:latin typeface="Times New Roman"/>
                <a:cs typeface="Times New Roman"/>
              </a:rPr>
              <a:t>DIAGRAMA DE FLUJO</a:t>
            </a:r>
          </a:p>
        </p:txBody>
      </p:sp>
      <p:pic>
        <p:nvPicPr>
          <p:cNvPr id="5" name="Imagen 4" descr="Imagen que contiene Tabla&#10;&#10;El contenido generado por IA puede ser incorrecto.">
            <a:extLst>
              <a:ext uri="{FF2B5EF4-FFF2-40B4-BE49-F238E27FC236}">
                <a16:creationId xmlns:a16="http://schemas.microsoft.com/office/drawing/2014/main" id="{307582FC-F70F-948B-78B2-B6C6EBF4D475}"/>
              </a:ext>
            </a:extLst>
          </p:cNvPr>
          <p:cNvPicPr>
            <a:picLocks noChangeAspect="1"/>
          </p:cNvPicPr>
          <p:nvPr/>
        </p:nvPicPr>
        <p:blipFill>
          <a:blip r:embed="rId2"/>
          <a:stretch>
            <a:fillRect/>
          </a:stretch>
        </p:blipFill>
        <p:spPr>
          <a:xfrm>
            <a:off x="4411344" y="201710"/>
            <a:ext cx="6018440" cy="6150429"/>
          </a:xfrm>
          <a:prstGeom prst="rect">
            <a:avLst/>
          </a:prstGeom>
        </p:spPr>
      </p:pic>
    </p:spTree>
    <p:extLst>
      <p:ext uri="{BB962C8B-B14F-4D97-AF65-F5344CB8AC3E}">
        <p14:creationId xmlns:p14="http://schemas.microsoft.com/office/powerpoint/2010/main" val="3074897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5A8F67E-2E52-0996-984D-B2B98ECBE9A2}"/>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latin typeface="Times New Roman"/>
                <a:cs typeface="Times New Roman"/>
              </a:rPr>
              <a:t>CASO </a:t>
            </a:r>
            <a:r>
              <a:rPr lang="en-US" sz="7200">
                <a:latin typeface="Times New Roman"/>
                <a:cs typeface="Times New Roman"/>
              </a:rPr>
              <a:t>1</a:t>
            </a:r>
            <a:endParaRPr lang="en-US" sz="7200" kern="1200">
              <a:latin typeface="Times New Roman"/>
              <a:cs typeface="Times New Roman"/>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9555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A8ABB-D28D-D342-3B1E-4DCADB2D3AB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E1A24FB-1EDB-4DC7-6398-E00E0829578B}"/>
              </a:ext>
            </a:extLst>
          </p:cNvPr>
          <p:cNvSpPr>
            <a:spLocks noGrp="1"/>
          </p:cNvSpPr>
          <p:nvPr>
            <p:ph type="title"/>
          </p:nvPr>
        </p:nvSpPr>
        <p:spPr>
          <a:xfrm>
            <a:off x="146521" y="207182"/>
            <a:ext cx="4025660" cy="746167"/>
          </a:xfrm>
        </p:spPr>
        <p:txBody>
          <a:bodyPr>
            <a:normAutofit/>
          </a:bodyPr>
          <a:lstStyle/>
          <a:p>
            <a:r>
              <a:rPr lang="es-ES" b="1" dirty="0">
                <a:latin typeface="Times New Roman"/>
                <a:cs typeface="Times New Roman"/>
              </a:rPr>
              <a:t>ETAPA 1. ETL</a:t>
            </a:r>
          </a:p>
        </p:txBody>
      </p:sp>
      <p:sp>
        <p:nvSpPr>
          <p:cNvPr id="11" name="CuadroTexto 10">
            <a:extLst>
              <a:ext uri="{FF2B5EF4-FFF2-40B4-BE49-F238E27FC236}">
                <a16:creationId xmlns:a16="http://schemas.microsoft.com/office/drawing/2014/main" id="{B437C210-A5BF-EFEF-F36F-9823F9EC2E20}"/>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10" name="Título 1">
            <a:extLst>
              <a:ext uri="{FF2B5EF4-FFF2-40B4-BE49-F238E27FC236}">
                <a16:creationId xmlns:a16="http://schemas.microsoft.com/office/drawing/2014/main" id="{4125E4A2-1D0A-6525-384A-AB444D5BEBA7}"/>
              </a:ext>
            </a:extLst>
          </p:cNvPr>
          <p:cNvSpPr txBox="1">
            <a:spLocks/>
          </p:cNvSpPr>
          <p:nvPr/>
        </p:nvSpPr>
        <p:spPr>
          <a:xfrm>
            <a:off x="146522" y="838247"/>
            <a:ext cx="4258688" cy="4778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AutoNum type="alphaUcPeriod"/>
            </a:pPr>
            <a:r>
              <a:rPr lang="es-ES" sz="2400" b="1" dirty="0">
                <a:latin typeface="Times New Roman"/>
                <a:cs typeface="Times New Roman"/>
              </a:rPr>
              <a:t>DIAGRAMA DE FLUJO</a:t>
            </a:r>
          </a:p>
        </p:txBody>
      </p:sp>
      <p:pic>
        <p:nvPicPr>
          <p:cNvPr id="3" name="Imagen 2" descr="Imagen que contiene Diagrama&#10;&#10;El contenido generado por IA puede ser incorrecto.">
            <a:extLst>
              <a:ext uri="{FF2B5EF4-FFF2-40B4-BE49-F238E27FC236}">
                <a16:creationId xmlns:a16="http://schemas.microsoft.com/office/drawing/2014/main" id="{A6C509D9-8B48-975F-9A02-A34DE4C9BC02}"/>
              </a:ext>
            </a:extLst>
          </p:cNvPr>
          <p:cNvPicPr>
            <a:picLocks noChangeAspect="1"/>
          </p:cNvPicPr>
          <p:nvPr/>
        </p:nvPicPr>
        <p:blipFill>
          <a:blip r:embed="rId2"/>
          <a:stretch>
            <a:fillRect/>
          </a:stretch>
        </p:blipFill>
        <p:spPr>
          <a:xfrm>
            <a:off x="751114" y="1403331"/>
            <a:ext cx="10276115" cy="4954852"/>
          </a:xfrm>
          <a:prstGeom prst="rect">
            <a:avLst/>
          </a:prstGeom>
        </p:spPr>
      </p:pic>
    </p:spTree>
    <p:extLst>
      <p:ext uri="{BB962C8B-B14F-4D97-AF65-F5344CB8AC3E}">
        <p14:creationId xmlns:p14="http://schemas.microsoft.com/office/powerpoint/2010/main" val="2228801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2C3EC-6DB9-88F4-2759-3E28019C706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954E752-0F70-A63F-0D2D-C3EC909F2748}"/>
              </a:ext>
            </a:extLst>
          </p:cNvPr>
          <p:cNvSpPr>
            <a:spLocks noGrp="1"/>
          </p:cNvSpPr>
          <p:nvPr>
            <p:ph type="title"/>
          </p:nvPr>
        </p:nvSpPr>
        <p:spPr>
          <a:xfrm>
            <a:off x="146521" y="207182"/>
            <a:ext cx="4025660" cy="746167"/>
          </a:xfrm>
        </p:spPr>
        <p:txBody>
          <a:bodyPr>
            <a:normAutofit/>
          </a:bodyPr>
          <a:lstStyle/>
          <a:p>
            <a:r>
              <a:rPr lang="es-ES" b="1" dirty="0">
                <a:latin typeface="Times New Roman"/>
                <a:cs typeface="Times New Roman"/>
              </a:rPr>
              <a:t>ETAPA 1. ETL</a:t>
            </a:r>
          </a:p>
        </p:txBody>
      </p:sp>
      <p:sp>
        <p:nvSpPr>
          <p:cNvPr id="11" name="CuadroTexto 10">
            <a:extLst>
              <a:ext uri="{FF2B5EF4-FFF2-40B4-BE49-F238E27FC236}">
                <a16:creationId xmlns:a16="http://schemas.microsoft.com/office/drawing/2014/main" id="{C466A39F-6559-3FFA-C9B9-BC5E33BE7CA5}"/>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10" name="Título 1">
            <a:extLst>
              <a:ext uri="{FF2B5EF4-FFF2-40B4-BE49-F238E27FC236}">
                <a16:creationId xmlns:a16="http://schemas.microsoft.com/office/drawing/2014/main" id="{E54F5CE3-8E78-8D17-E822-0F31F46D449C}"/>
              </a:ext>
            </a:extLst>
          </p:cNvPr>
          <p:cNvSpPr txBox="1">
            <a:spLocks/>
          </p:cNvSpPr>
          <p:nvPr/>
        </p:nvSpPr>
        <p:spPr>
          <a:xfrm>
            <a:off x="146522" y="838247"/>
            <a:ext cx="4258688" cy="4778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AutoNum type="alphaUcPeriod"/>
            </a:pPr>
            <a:r>
              <a:rPr lang="es-ES" sz="2400" b="1" dirty="0">
                <a:latin typeface="Times New Roman"/>
                <a:cs typeface="Times New Roman"/>
              </a:rPr>
              <a:t>DIAGRAMA DE FLUJO</a:t>
            </a:r>
          </a:p>
        </p:txBody>
      </p:sp>
      <p:pic>
        <p:nvPicPr>
          <p:cNvPr id="3" name="Imagen 2" descr="Diagrama&#10;&#10;El contenido generado por IA puede ser incorrecto.">
            <a:extLst>
              <a:ext uri="{FF2B5EF4-FFF2-40B4-BE49-F238E27FC236}">
                <a16:creationId xmlns:a16="http://schemas.microsoft.com/office/drawing/2014/main" id="{46F03DA9-144C-CD7C-BC2B-ED5E9DDBB34F}"/>
              </a:ext>
            </a:extLst>
          </p:cNvPr>
          <p:cNvPicPr>
            <a:picLocks noChangeAspect="1"/>
          </p:cNvPicPr>
          <p:nvPr/>
        </p:nvPicPr>
        <p:blipFill>
          <a:blip r:embed="rId2"/>
          <a:stretch>
            <a:fillRect/>
          </a:stretch>
        </p:blipFill>
        <p:spPr>
          <a:xfrm>
            <a:off x="4368573" y="347662"/>
            <a:ext cx="6829425" cy="6010275"/>
          </a:xfrm>
          <a:prstGeom prst="rect">
            <a:avLst/>
          </a:prstGeom>
        </p:spPr>
      </p:pic>
    </p:spTree>
    <p:extLst>
      <p:ext uri="{BB962C8B-B14F-4D97-AF65-F5344CB8AC3E}">
        <p14:creationId xmlns:p14="http://schemas.microsoft.com/office/powerpoint/2010/main" val="173050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6AA74-6706-AC7B-4FC0-B8121533DAE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1EC0F50-19E3-92B1-6193-FAE8FED10C66}"/>
              </a:ext>
            </a:extLst>
          </p:cNvPr>
          <p:cNvSpPr>
            <a:spLocks noGrp="1"/>
          </p:cNvSpPr>
          <p:nvPr>
            <p:ph type="title"/>
          </p:nvPr>
        </p:nvSpPr>
        <p:spPr>
          <a:xfrm>
            <a:off x="612820" y="343660"/>
            <a:ext cx="9018465" cy="746167"/>
          </a:xfrm>
        </p:spPr>
        <p:txBody>
          <a:bodyPr>
            <a:normAutofit/>
          </a:bodyPr>
          <a:lstStyle/>
          <a:p>
            <a:r>
              <a:rPr lang="es-ES" b="1" dirty="0">
                <a:latin typeface="Times New Roman"/>
                <a:cs typeface="Times New Roman"/>
              </a:rPr>
              <a:t>ETAPA 1. ETL</a:t>
            </a:r>
          </a:p>
        </p:txBody>
      </p:sp>
      <p:sp>
        <p:nvSpPr>
          <p:cNvPr id="3" name="Marcador de contenido 2">
            <a:extLst>
              <a:ext uri="{FF2B5EF4-FFF2-40B4-BE49-F238E27FC236}">
                <a16:creationId xmlns:a16="http://schemas.microsoft.com/office/drawing/2014/main" id="{E227CD66-5BB3-E076-6F82-440E9DAB430D}"/>
              </a:ext>
            </a:extLst>
          </p:cNvPr>
          <p:cNvSpPr>
            <a:spLocks noGrp="1"/>
          </p:cNvSpPr>
          <p:nvPr>
            <p:ph idx="1"/>
          </p:nvPr>
        </p:nvSpPr>
        <p:spPr>
          <a:xfrm>
            <a:off x="6659525" y="1934311"/>
            <a:ext cx="5260099" cy="3192576"/>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dirty="0">
                <a:latin typeface="Calibri"/>
                <a:ea typeface="Calibri"/>
                <a:cs typeface="Times New Roman"/>
              </a:rPr>
              <a:t>Las variables con valores nulos son COMUNA (3.21%), ESTRA_MODA (0.49%) y MODALIDAD (0.01%).</a:t>
            </a:r>
          </a:p>
          <a:p>
            <a:pPr marL="0" indent="0">
              <a:buNone/>
            </a:pPr>
            <a:endParaRPr lang="es-ES" sz="1600" dirty="0">
              <a:latin typeface="Calibri"/>
              <a:ea typeface="Calibri"/>
              <a:cs typeface="Times New Roman"/>
            </a:endParaRPr>
          </a:p>
          <a:p>
            <a:r>
              <a:rPr lang="es-ES" sz="1600" dirty="0">
                <a:latin typeface="Calibri"/>
                <a:ea typeface="Calibri"/>
                <a:cs typeface="Calibri"/>
              </a:rPr>
              <a:t>En COMUNA, primero se rescataron 16 registros válidos, y posteriormente se reemplazaron los valores “Rural” por nulos (NA) para imputarlos.</a:t>
            </a:r>
          </a:p>
          <a:p>
            <a:pPr marL="0" indent="0">
              <a:buNone/>
            </a:pPr>
            <a:endParaRPr lang="es-ES" sz="1600" dirty="0">
              <a:latin typeface="Calibri"/>
              <a:ea typeface="Calibri"/>
              <a:cs typeface="Calibri"/>
            </a:endParaRPr>
          </a:p>
          <a:p>
            <a:r>
              <a:rPr lang="es-ES" sz="1600" dirty="0">
                <a:latin typeface="Calibri"/>
                <a:ea typeface="+mn-lt"/>
                <a:cs typeface="+mn-lt"/>
              </a:rPr>
              <a:t>En ESTRA_MODA, los valores “SD” (sin dato) se transformaron en nulos (NA) para ser tratados en el proceso de imputación.</a:t>
            </a:r>
            <a:endParaRPr lang="es-ES" dirty="0">
              <a:latin typeface="Calibri"/>
            </a:endParaRPr>
          </a:p>
          <a:p>
            <a:endParaRPr lang="es-ES" sz="1600" dirty="0">
              <a:latin typeface="Aptos"/>
              <a:ea typeface="Calibri"/>
              <a:cs typeface="Times New Roman"/>
            </a:endParaRPr>
          </a:p>
          <a:p>
            <a:pPr marL="0" indent="0">
              <a:buNone/>
            </a:pPr>
            <a:endParaRPr lang="es-ES" sz="1600" dirty="0"/>
          </a:p>
          <a:p>
            <a:endParaRPr lang="es-ES" sz="1600" dirty="0">
              <a:latin typeface="Calibri"/>
              <a:cs typeface="Times New Roman"/>
            </a:endParaRPr>
          </a:p>
          <a:p>
            <a:endParaRPr lang="es-ES" sz="1600" dirty="0">
              <a:latin typeface="Aptos"/>
              <a:ea typeface="Calibri"/>
              <a:cs typeface="Times New Roman"/>
            </a:endParaRPr>
          </a:p>
          <a:p>
            <a:endParaRPr lang="es-ES" sz="1800" dirty="0">
              <a:latin typeface="Aptos"/>
              <a:cs typeface="Times New Roman"/>
            </a:endParaRPr>
          </a:p>
        </p:txBody>
      </p:sp>
      <p:sp>
        <p:nvSpPr>
          <p:cNvPr id="11" name="CuadroTexto 10">
            <a:extLst>
              <a:ext uri="{FF2B5EF4-FFF2-40B4-BE49-F238E27FC236}">
                <a16:creationId xmlns:a16="http://schemas.microsoft.com/office/drawing/2014/main" id="{6165C345-D09B-9275-6F2B-E506C7B10D66}"/>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10" name="Título 1">
            <a:extLst>
              <a:ext uri="{FF2B5EF4-FFF2-40B4-BE49-F238E27FC236}">
                <a16:creationId xmlns:a16="http://schemas.microsoft.com/office/drawing/2014/main" id="{40EDFDCE-B4DE-6FA3-6D0F-6FBBB6B46996}"/>
              </a:ext>
            </a:extLst>
          </p:cNvPr>
          <p:cNvSpPr txBox="1">
            <a:spLocks/>
          </p:cNvSpPr>
          <p:nvPr/>
        </p:nvSpPr>
        <p:spPr>
          <a:xfrm>
            <a:off x="612821" y="974725"/>
            <a:ext cx="1782189" cy="4778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AutoNum type="alphaUcPeriod"/>
            </a:pPr>
            <a:r>
              <a:rPr lang="es-ES" sz="2400" b="1" dirty="0">
                <a:latin typeface="Times New Roman"/>
                <a:cs typeface="Times New Roman"/>
              </a:rPr>
              <a:t>NULOS</a:t>
            </a:r>
            <a:endParaRPr lang="es-ES" sz="3600" dirty="0"/>
          </a:p>
        </p:txBody>
      </p:sp>
      <p:sp>
        <p:nvSpPr>
          <p:cNvPr id="13" name="CuadroTexto 12">
            <a:extLst>
              <a:ext uri="{FF2B5EF4-FFF2-40B4-BE49-F238E27FC236}">
                <a16:creationId xmlns:a16="http://schemas.microsoft.com/office/drawing/2014/main" id="{6C70334E-0B99-A7DE-EF4F-66475566BF0F}"/>
              </a:ext>
            </a:extLst>
          </p:cNvPr>
          <p:cNvSpPr txBox="1"/>
          <p:nvPr/>
        </p:nvSpPr>
        <p:spPr>
          <a:xfrm>
            <a:off x="1260139" y="5357304"/>
            <a:ext cx="45664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Tabla 1.</a:t>
            </a:r>
            <a:r>
              <a:rPr lang="es-419" sz="1400" b="1" dirty="0">
                <a:latin typeface="Times New Roman"/>
                <a:ea typeface="+mn-lt"/>
                <a:cs typeface="+mn-lt"/>
              </a:rPr>
              <a:t> Valores faltantes por variable</a:t>
            </a:r>
            <a:endParaRPr lang="es-ES" b="1" dirty="0">
              <a:latin typeface="Times New Roman"/>
            </a:endParaRPr>
          </a:p>
        </p:txBody>
      </p:sp>
      <p:pic>
        <p:nvPicPr>
          <p:cNvPr id="5" name="Imagen 4" descr="Tabla&#10;&#10;El contenido generado por IA puede ser incorrecto.">
            <a:extLst>
              <a:ext uri="{FF2B5EF4-FFF2-40B4-BE49-F238E27FC236}">
                <a16:creationId xmlns:a16="http://schemas.microsoft.com/office/drawing/2014/main" id="{3D3F9057-1459-891F-0CCB-E1E4F46C41A1}"/>
              </a:ext>
            </a:extLst>
          </p:cNvPr>
          <p:cNvPicPr>
            <a:picLocks noChangeAspect="1"/>
          </p:cNvPicPr>
          <p:nvPr/>
        </p:nvPicPr>
        <p:blipFill>
          <a:blip r:embed="rId2"/>
          <a:stretch>
            <a:fillRect/>
          </a:stretch>
        </p:blipFill>
        <p:spPr>
          <a:xfrm>
            <a:off x="909569" y="1934127"/>
            <a:ext cx="5259732" cy="3188528"/>
          </a:xfrm>
          <a:prstGeom prst="rect">
            <a:avLst/>
          </a:prstGeom>
        </p:spPr>
      </p:pic>
    </p:spTree>
    <p:extLst>
      <p:ext uri="{BB962C8B-B14F-4D97-AF65-F5344CB8AC3E}">
        <p14:creationId xmlns:p14="http://schemas.microsoft.com/office/powerpoint/2010/main" val="2185345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39B0C-D221-88F9-2D69-0A23AE4E143B}"/>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2121EB5-9645-BAA4-A625-9D23279C8AC1}"/>
              </a:ext>
            </a:extLst>
          </p:cNvPr>
          <p:cNvSpPr>
            <a:spLocks noGrp="1"/>
          </p:cNvSpPr>
          <p:nvPr>
            <p:ph idx="1"/>
          </p:nvPr>
        </p:nvSpPr>
        <p:spPr>
          <a:xfrm>
            <a:off x="6691888" y="1630565"/>
            <a:ext cx="4991788" cy="4065765"/>
          </a:xfrm>
        </p:spPr>
        <p:txBody>
          <a:bodyPr vert="horz" lIns="91440" tIns="45720" rIns="91440" bIns="45720" rtlCol="0" anchor="t">
            <a:noAutofit/>
          </a:bodyPr>
          <a:lstStyle/>
          <a:p>
            <a:pPr marL="0" indent="0">
              <a:buNone/>
            </a:pPr>
            <a:endParaRPr lang="es-ES" sz="1800" dirty="0">
              <a:latin typeface="Times New Roman"/>
              <a:cs typeface="Times New Roman"/>
            </a:endParaRPr>
          </a:p>
          <a:p>
            <a:r>
              <a:rPr lang="es-ES" sz="1600" dirty="0">
                <a:latin typeface="Calibri"/>
                <a:ea typeface="+mn-lt"/>
                <a:cs typeface="+mn-lt"/>
              </a:rPr>
              <a:t>Las imputaciones generadas con </a:t>
            </a:r>
            <a:r>
              <a:rPr lang="es-ES" sz="1600" err="1">
                <a:latin typeface="Calibri"/>
                <a:ea typeface="+mn-lt"/>
                <a:cs typeface="+mn-lt"/>
              </a:rPr>
              <a:t>mice</a:t>
            </a:r>
            <a:r>
              <a:rPr lang="es-ES" sz="1600" dirty="0">
                <a:latin typeface="Calibri"/>
                <a:ea typeface="+mn-lt"/>
                <a:cs typeface="+mn-lt"/>
              </a:rPr>
              <a:t> usando el método </a:t>
            </a:r>
            <a:r>
              <a:rPr lang="es-ES" sz="1600" i="1" err="1">
                <a:latin typeface="Calibri"/>
                <a:ea typeface="+mn-lt"/>
                <a:cs typeface="+mn-lt"/>
              </a:rPr>
              <a:t>polyreg</a:t>
            </a:r>
            <a:r>
              <a:rPr lang="es-ES" sz="1600" dirty="0">
                <a:latin typeface="Calibri"/>
                <a:ea typeface="+mn-lt"/>
                <a:cs typeface="+mn-lt"/>
              </a:rPr>
              <a:t> muestran distribuciones muy similares, lo que evidencia consistencia en el proceso.</a:t>
            </a:r>
          </a:p>
          <a:p>
            <a:pPr marL="0" indent="0">
              <a:buNone/>
            </a:pPr>
            <a:endParaRPr lang="es-ES" sz="1600" dirty="0">
              <a:latin typeface="Calibri"/>
              <a:ea typeface="+mn-lt"/>
              <a:cs typeface="+mn-lt"/>
            </a:endParaRPr>
          </a:p>
          <a:p>
            <a:r>
              <a:rPr lang="es-ES" sz="1600" dirty="0">
                <a:latin typeface="Calibri"/>
                <a:ea typeface="+mn-lt"/>
                <a:cs typeface="+mn-lt"/>
              </a:rPr>
              <a:t>Los puntos rojos (imputados) se mantienen dentro del rango de los datos originales, por lo que las imputaciones son válidas.</a:t>
            </a:r>
            <a:endParaRPr lang="es-ES">
              <a:latin typeface="Calibri"/>
              <a:ea typeface="+mn-lt"/>
              <a:cs typeface="+mn-lt"/>
            </a:endParaRPr>
          </a:p>
          <a:p>
            <a:pPr marL="0" indent="0">
              <a:buNone/>
            </a:pPr>
            <a:endParaRPr lang="es-ES" sz="1600" dirty="0">
              <a:latin typeface="Calibri"/>
              <a:ea typeface="+mn-lt"/>
              <a:cs typeface="+mn-lt"/>
            </a:endParaRPr>
          </a:p>
          <a:p>
            <a:r>
              <a:rPr lang="es-ES" sz="1600" dirty="0">
                <a:latin typeface="Calibri"/>
                <a:ea typeface="+mn-lt"/>
                <a:cs typeface="+mn-lt"/>
              </a:rPr>
              <a:t>Se selecciona la primera imputación, ya que conserva el comportamiento original de la variable COMUNA.</a:t>
            </a:r>
            <a:endParaRPr lang="es-ES" dirty="0">
              <a:latin typeface="Calibri"/>
              <a:ea typeface="+mn-lt"/>
              <a:cs typeface="+mn-lt"/>
            </a:endParaRPr>
          </a:p>
          <a:p>
            <a:endParaRPr lang="es-ES" sz="1600" dirty="0">
              <a:latin typeface="Calibri"/>
              <a:ea typeface="+mn-lt"/>
              <a:cs typeface="+mn-lt"/>
            </a:endParaRPr>
          </a:p>
          <a:p>
            <a:pPr marL="0" indent="0">
              <a:buNone/>
            </a:pPr>
            <a:endParaRPr lang="es-ES" sz="1800" dirty="0">
              <a:latin typeface="Aptos Display"/>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8" name="CuadroTexto 7">
            <a:extLst>
              <a:ext uri="{FF2B5EF4-FFF2-40B4-BE49-F238E27FC236}">
                <a16:creationId xmlns:a16="http://schemas.microsoft.com/office/drawing/2014/main" id="{F1F68CF8-A66D-E0F5-1909-FD240FDC2EDF}"/>
              </a:ext>
            </a:extLst>
          </p:cNvPr>
          <p:cNvSpPr txBox="1"/>
          <p:nvPr/>
        </p:nvSpPr>
        <p:spPr>
          <a:xfrm>
            <a:off x="118069" y="6241679"/>
            <a:ext cx="67704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1.</a:t>
            </a:r>
            <a:r>
              <a:rPr lang="es-419" sz="1400" b="1" dirty="0">
                <a:latin typeface="Times New Roman"/>
                <a:ea typeface="+mn-lt"/>
                <a:cs typeface="+mn-lt"/>
              </a:rPr>
              <a:t> Comparación de las 5 imputaciones generadas (método </a:t>
            </a:r>
            <a:r>
              <a:rPr lang="es-419" sz="1400" b="1" dirty="0" err="1">
                <a:latin typeface="Times New Roman"/>
                <a:ea typeface="+mn-lt"/>
                <a:cs typeface="+mn-lt"/>
              </a:rPr>
              <a:t>polyreg</a:t>
            </a:r>
            <a:r>
              <a:rPr lang="es-419" sz="1400" b="1" dirty="0">
                <a:latin typeface="Times New Roman"/>
                <a:ea typeface="+mn-lt"/>
                <a:cs typeface="+mn-lt"/>
              </a:rPr>
              <a:t>) para la variable categórica nominal COMUNA</a:t>
            </a:r>
            <a:endParaRPr lang="es-419" sz="1400" b="1" dirty="0">
              <a:latin typeface="Times New Roman"/>
            </a:endParaRPr>
          </a:p>
        </p:txBody>
      </p:sp>
      <p:sp>
        <p:nvSpPr>
          <p:cNvPr id="11" name="CuadroTexto 10">
            <a:extLst>
              <a:ext uri="{FF2B5EF4-FFF2-40B4-BE49-F238E27FC236}">
                <a16:creationId xmlns:a16="http://schemas.microsoft.com/office/drawing/2014/main" id="{F5969000-5671-B12F-0342-C8DEA5BD4702}"/>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A124E586-3F9B-D1C6-8900-E379AC42E643}"/>
              </a:ext>
            </a:extLst>
          </p:cNvPr>
          <p:cNvSpPr>
            <a:spLocks noGrp="1"/>
          </p:cNvSpPr>
          <p:nvPr>
            <p:ph type="title"/>
          </p:nvPr>
        </p:nvSpPr>
        <p:spPr>
          <a:xfrm>
            <a:off x="612820" y="343660"/>
            <a:ext cx="9018465" cy="746167"/>
          </a:xfrm>
        </p:spPr>
        <p:txBody>
          <a:bodyPr>
            <a:normAutofit/>
          </a:bodyPr>
          <a:lstStyle/>
          <a:p>
            <a:r>
              <a:rPr lang="es-ES" b="1" dirty="0">
                <a:latin typeface="Times New Roman"/>
                <a:cs typeface="Times New Roman"/>
              </a:rPr>
              <a:t>ETAPA 1. ETL</a:t>
            </a:r>
          </a:p>
        </p:txBody>
      </p:sp>
      <p:sp>
        <p:nvSpPr>
          <p:cNvPr id="6" name="Título 1">
            <a:extLst>
              <a:ext uri="{FF2B5EF4-FFF2-40B4-BE49-F238E27FC236}">
                <a16:creationId xmlns:a16="http://schemas.microsoft.com/office/drawing/2014/main" id="{E6BF40FC-4691-DFA8-45BF-3234DF2EB52A}"/>
              </a:ext>
            </a:extLst>
          </p:cNvPr>
          <p:cNvSpPr txBox="1">
            <a:spLocks/>
          </p:cNvSpPr>
          <p:nvPr/>
        </p:nvSpPr>
        <p:spPr>
          <a:xfrm>
            <a:off x="612821" y="974725"/>
            <a:ext cx="5484864" cy="4778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400" b="1" dirty="0">
                <a:latin typeface="Times New Roman"/>
                <a:cs typeface="Times New Roman"/>
              </a:rPr>
              <a:t>B. IMPUTACIÓN MULTIPLE</a:t>
            </a:r>
            <a:endParaRPr lang="es-ES" sz="2600" dirty="0"/>
          </a:p>
        </p:txBody>
      </p:sp>
      <p:pic>
        <p:nvPicPr>
          <p:cNvPr id="2" name="Imagen 1" descr="Gráfico&#10;&#10;El contenido generado por IA puede ser incorrecto.">
            <a:extLst>
              <a:ext uri="{FF2B5EF4-FFF2-40B4-BE49-F238E27FC236}">
                <a16:creationId xmlns:a16="http://schemas.microsoft.com/office/drawing/2014/main" id="{F6620DC1-2CC6-18F1-A111-7C72E4E81CDB}"/>
              </a:ext>
            </a:extLst>
          </p:cNvPr>
          <p:cNvPicPr>
            <a:picLocks noChangeAspect="1"/>
          </p:cNvPicPr>
          <p:nvPr/>
        </p:nvPicPr>
        <p:blipFill>
          <a:blip r:embed="rId2"/>
          <a:srcRect t="6810"/>
          <a:stretch>
            <a:fillRect/>
          </a:stretch>
        </p:blipFill>
        <p:spPr>
          <a:xfrm>
            <a:off x="848032" y="1634613"/>
            <a:ext cx="5014452" cy="4596584"/>
          </a:xfrm>
          <a:prstGeom prst="rect">
            <a:avLst/>
          </a:prstGeom>
        </p:spPr>
      </p:pic>
    </p:spTree>
    <p:extLst>
      <p:ext uri="{BB962C8B-B14F-4D97-AF65-F5344CB8AC3E}">
        <p14:creationId xmlns:p14="http://schemas.microsoft.com/office/powerpoint/2010/main" val="1896500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FD46F-0812-D386-A2D9-7332D2431877}"/>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F5A75C4-9771-D0FC-CE20-90A81B2D13C3}"/>
              </a:ext>
            </a:extLst>
          </p:cNvPr>
          <p:cNvSpPr>
            <a:spLocks noGrp="1"/>
          </p:cNvSpPr>
          <p:nvPr>
            <p:ph idx="1"/>
          </p:nvPr>
        </p:nvSpPr>
        <p:spPr>
          <a:xfrm>
            <a:off x="6691888" y="2061939"/>
            <a:ext cx="4991788" cy="2774069"/>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dirty="0">
                <a:latin typeface="Calibri"/>
                <a:ea typeface="+mn-lt"/>
                <a:cs typeface="+mn-lt"/>
              </a:rPr>
              <a:t>La comparación muestra que las frecuencias de COMUNA antes y después de la imputación se mantienen similares.</a:t>
            </a:r>
            <a:endParaRPr lang="es-ES" sz="1600">
              <a:latin typeface="Calibri"/>
              <a:ea typeface="+mn-lt"/>
              <a:cs typeface="+mn-lt"/>
            </a:endParaRPr>
          </a:p>
          <a:p>
            <a:pPr marL="0" indent="0">
              <a:buNone/>
            </a:pPr>
            <a:endParaRPr lang="es-ES" sz="1600" dirty="0">
              <a:latin typeface="Calibri"/>
              <a:ea typeface="+mn-lt"/>
              <a:cs typeface="+mn-lt"/>
            </a:endParaRPr>
          </a:p>
          <a:p>
            <a:r>
              <a:rPr lang="es-ES" sz="1600" dirty="0">
                <a:latin typeface="Calibri"/>
                <a:ea typeface="+mn-lt"/>
                <a:cs typeface="+mn-lt"/>
              </a:rPr>
              <a:t>Esto indica que el proceso de imputación conservó la distribución original de la variable.</a:t>
            </a:r>
            <a:endParaRPr lang="es-ES">
              <a:latin typeface="Calibri"/>
              <a:ea typeface="Calibri"/>
              <a:cs typeface="Calibri"/>
            </a:endParaRPr>
          </a:p>
          <a:p>
            <a:pPr marL="0" indent="0">
              <a:buNone/>
            </a:pPr>
            <a:endParaRPr lang="es-ES" sz="1600" dirty="0">
              <a:latin typeface="Aptos"/>
              <a:ea typeface="Calibri"/>
              <a:cs typeface="Calibri"/>
            </a:endParaRPr>
          </a:p>
          <a:p>
            <a:endParaRPr lang="es-ES" sz="1600" dirty="0">
              <a:latin typeface="Calibri"/>
              <a:ea typeface="+mn-lt"/>
              <a:cs typeface="+mn-lt"/>
            </a:endParaRPr>
          </a:p>
          <a:p>
            <a:pPr marL="0" indent="0">
              <a:buNone/>
            </a:pPr>
            <a:endParaRPr lang="es-ES" sz="1800" dirty="0">
              <a:latin typeface="Aptos Display"/>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8" name="CuadroTexto 7">
            <a:extLst>
              <a:ext uri="{FF2B5EF4-FFF2-40B4-BE49-F238E27FC236}">
                <a16:creationId xmlns:a16="http://schemas.microsoft.com/office/drawing/2014/main" id="{435A8034-17DF-A0D0-0904-2365504D51BE}"/>
              </a:ext>
            </a:extLst>
          </p:cNvPr>
          <p:cNvSpPr txBox="1"/>
          <p:nvPr/>
        </p:nvSpPr>
        <p:spPr>
          <a:xfrm>
            <a:off x="939985" y="6139901"/>
            <a:ext cx="48285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2.</a:t>
            </a:r>
            <a:r>
              <a:rPr lang="es-419" sz="1400" b="1" dirty="0">
                <a:latin typeface="Times New Roman"/>
                <a:ea typeface="+mn-lt"/>
                <a:cs typeface="+mn-lt"/>
              </a:rPr>
              <a:t> Comparación de la distribución de COMUNA antes y después de la imputación</a:t>
            </a:r>
            <a:endParaRPr lang="es-419" sz="1400" b="1" dirty="0">
              <a:latin typeface="Times New Roman"/>
            </a:endParaRPr>
          </a:p>
        </p:txBody>
      </p:sp>
      <p:sp>
        <p:nvSpPr>
          <p:cNvPr id="11" name="CuadroTexto 10">
            <a:extLst>
              <a:ext uri="{FF2B5EF4-FFF2-40B4-BE49-F238E27FC236}">
                <a16:creationId xmlns:a16="http://schemas.microsoft.com/office/drawing/2014/main" id="{C5B649BE-F341-52A4-362E-1282628A97F4}"/>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AB17ADEF-B5C1-4C8E-12A9-1C500919716D}"/>
              </a:ext>
            </a:extLst>
          </p:cNvPr>
          <p:cNvSpPr>
            <a:spLocks noGrp="1"/>
          </p:cNvSpPr>
          <p:nvPr>
            <p:ph type="title"/>
          </p:nvPr>
        </p:nvSpPr>
        <p:spPr>
          <a:xfrm>
            <a:off x="612820" y="343660"/>
            <a:ext cx="9018465" cy="746167"/>
          </a:xfrm>
        </p:spPr>
        <p:txBody>
          <a:bodyPr>
            <a:normAutofit/>
          </a:bodyPr>
          <a:lstStyle/>
          <a:p>
            <a:r>
              <a:rPr lang="es-ES" b="1" dirty="0">
                <a:latin typeface="Times New Roman"/>
                <a:cs typeface="Times New Roman"/>
              </a:rPr>
              <a:t>ETAPA 1. ETL</a:t>
            </a:r>
          </a:p>
        </p:txBody>
      </p:sp>
      <p:sp>
        <p:nvSpPr>
          <p:cNvPr id="6" name="Título 1">
            <a:extLst>
              <a:ext uri="{FF2B5EF4-FFF2-40B4-BE49-F238E27FC236}">
                <a16:creationId xmlns:a16="http://schemas.microsoft.com/office/drawing/2014/main" id="{7E7DE498-E481-C9BE-0B3C-54C01FC4710C}"/>
              </a:ext>
            </a:extLst>
          </p:cNvPr>
          <p:cNvSpPr txBox="1">
            <a:spLocks/>
          </p:cNvSpPr>
          <p:nvPr/>
        </p:nvSpPr>
        <p:spPr>
          <a:xfrm>
            <a:off x="612821" y="974725"/>
            <a:ext cx="5484864" cy="4778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400" b="1" dirty="0">
                <a:latin typeface="Times New Roman"/>
                <a:cs typeface="Times New Roman"/>
              </a:rPr>
              <a:t>B. IMPUTACIÓN MULTIPLE</a:t>
            </a:r>
            <a:endParaRPr lang="es-ES" sz="2600" dirty="0"/>
          </a:p>
        </p:txBody>
      </p:sp>
      <p:pic>
        <p:nvPicPr>
          <p:cNvPr id="5" name="Imagen 4" descr="Gráfico, Histograma&#10;&#10;El contenido generado por IA puede ser incorrecto.">
            <a:extLst>
              <a:ext uri="{FF2B5EF4-FFF2-40B4-BE49-F238E27FC236}">
                <a16:creationId xmlns:a16="http://schemas.microsoft.com/office/drawing/2014/main" id="{D0E28D67-5348-99EE-C43D-F63CCC565219}"/>
              </a:ext>
            </a:extLst>
          </p:cNvPr>
          <p:cNvPicPr>
            <a:picLocks noChangeAspect="1"/>
          </p:cNvPicPr>
          <p:nvPr/>
        </p:nvPicPr>
        <p:blipFill>
          <a:blip r:embed="rId2"/>
          <a:srcRect t="4574" b="104"/>
          <a:stretch>
            <a:fillRect/>
          </a:stretch>
        </p:blipFill>
        <p:spPr>
          <a:xfrm>
            <a:off x="1106130" y="1404664"/>
            <a:ext cx="4989871" cy="4686520"/>
          </a:xfrm>
          <a:prstGeom prst="rect">
            <a:avLst/>
          </a:prstGeom>
        </p:spPr>
      </p:pic>
    </p:spTree>
    <p:extLst>
      <p:ext uri="{BB962C8B-B14F-4D97-AF65-F5344CB8AC3E}">
        <p14:creationId xmlns:p14="http://schemas.microsoft.com/office/powerpoint/2010/main" val="4003717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03D40-882E-9982-27EB-F85050525A7C}"/>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463B318-7AF2-989F-C1CA-B151D1E119BD}"/>
              </a:ext>
            </a:extLst>
          </p:cNvPr>
          <p:cNvSpPr>
            <a:spLocks noGrp="1"/>
          </p:cNvSpPr>
          <p:nvPr>
            <p:ph idx="1"/>
          </p:nvPr>
        </p:nvSpPr>
        <p:spPr>
          <a:xfrm>
            <a:off x="6691888" y="1794739"/>
            <a:ext cx="4991788" cy="3901591"/>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dirty="0">
                <a:latin typeface="Calibri"/>
                <a:ea typeface="+mn-lt"/>
                <a:cs typeface="+mn-lt"/>
              </a:rPr>
              <a:t>Las cinco imputaciones realizadas con </a:t>
            </a:r>
            <a:r>
              <a:rPr lang="es-ES" sz="1600" err="1">
                <a:latin typeface="Calibri"/>
                <a:ea typeface="+mn-lt"/>
                <a:cs typeface="+mn-lt"/>
              </a:rPr>
              <a:t>mice</a:t>
            </a:r>
            <a:r>
              <a:rPr lang="es-ES" sz="1600" dirty="0">
                <a:latin typeface="Calibri"/>
                <a:ea typeface="+mn-lt"/>
                <a:cs typeface="+mn-lt"/>
              </a:rPr>
              <a:t> usando el método </a:t>
            </a:r>
            <a:r>
              <a:rPr lang="es-ES" sz="1600" err="1">
                <a:latin typeface="Calibri"/>
                <a:ea typeface="+mn-lt"/>
                <a:cs typeface="+mn-lt"/>
              </a:rPr>
              <a:t>polr</a:t>
            </a:r>
            <a:r>
              <a:rPr lang="es-ES" sz="1600" dirty="0">
                <a:latin typeface="Calibri"/>
                <a:ea typeface="+mn-lt"/>
                <a:cs typeface="+mn-lt"/>
              </a:rPr>
              <a:t> presentan distribuciones muy similares entre sí.</a:t>
            </a:r>
          </a:p>
          <a:p>
            <a:pPr marL="0" indent="0">
              <a:buNone/>
            </a:pPr>
            <a:endParaRPr lang="es-ES" sz="1600" dirty="0">
              <a:latin typeface="Calibri"/>
              <a:ea typeface="+mn-lt"/>
              <a:cs typeface="+mn-lt"/>
            </a:endParaRPr>
          </a:p>
          <a:p>
            <a:r>
              <a:rPr lang="es-ES" sz="1600" dirty="0">
                <a:latin typeface="Calibri"/>
                <a:ea typeface="+mn-lt"/>
                <a:cs typeface="+mn-lt"/>
              </a:rPr>
              <a:t>Los valores imputados (en rojo) se mantienen dentro del rango de los observados (en azul), indicando coherencia en el proceso.</a:t>
            </a:r>
            <a:endParaRPr lang="es-ES" dirty="0">
              <a:latin typeface="Calibri"/>
              <a:ea typeface="Calibri"/>
              <a:cs typeface="Calibri"/>
            </a:endParaRPr>
          </a:p>
          <a:p>
            <a:pPr marL="0" indent="0">
              <a:buNone/>
            </a:pPr>
            <a:endParaRPr lang="es-ES" sz="1600" dirty="0">
              <a:latin typeface="Calibri"/>
              <a:ea typeface="+mn-lt"/>
              <a:cs typeface="+mn-lt"/>
            </a:endParaRPr>
          </a:p>
          <a:p>
            <a:r>
              <a:rPr lang="es-ES" sz="1600" dirty="0">
                <a:latin typeface="Calibri"/>
                <a:ea typeface="+mn-lt"/>
                <a:cs typeface="+mn-lt"/>
              </a:rPr>
              <a:t>Se conserva el orden de los estratos, lo que demuestra que la imputación no alteró la estructura ordinal de la variable.</a:t>
            </a:r>
            <a:endParaRPr lang="es-ES" dirty="0">
              <a:latin typeface="Calibri"/>
            </a:endParaRPr>
          </a:p>
          <a:p>
            <a:endParaRPr lang="es-ES" sz="1600" dirty="0">
              <a:latin typeface="Calibri"/>
              <a:ea typeface="+mn-lt"/>
              <a:cs typeface="+mn-lt"/>
            </a:endParaRPr>
          </a:p>
          <a:p>
            <a:pPr marL="0" indent="0">
              <a:buNone/>
            </a:pPr>
            <a:endParaRPr lang="es-ES" sz="1800" dirty="0">
              <a:latin typeface="Aptos Display"/>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8" name="CuadroTexto 7">
            <a:extLst>
              <a:ext uri="{FF2B5EF4-FFF2-40B4-BE49-F238E27FC236}">
                <a16:creationId xmlns:a16="http://schemas.microsoft.com/office/drawing/2014/main" id="{970E7A8D-5883-B59E-D739-D37968560DFB}"/>
              </a:ext>
            </a:extLst>
          </p:cNvPr>
          <p:cNvSpPr txBox="1"/>
          <p:nvPr/>
        </p:nvSpPr>
        <p:spPr>
          <a:xfrm>
            <a:off x="118069" y="6241679"/>
            <a:ext cx="67704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3.</a:t>
            </a:r>
            <a:r>
              <a:rPr lang="es-419" sz="1400" b="1" dirty="0">
                <a:latin typeface="Times New Roman"/>
                <a:ea typeface="+mn-lt"/>
                <a:cs typeface="+mn-lt"/>
              </a:rPr>
              <a:t> Comparación de las 5 imputaciones generadas (método </a:t>
            </a:r>
            <a:r>
              <a:rPr lang="es-419" sz="1400" b="1" dirty="0" err="1">
                <a:latin typeface="Times New Roman"/>
                <a:ea typeface="+mn-lt"/>
                <a:cs typeface="+mn-lt"/>
              </a:rPr>
              <a:t>polr</a:t>
            </a:r>
            <a:r>
              <a:rPr lang="es-419" sz="1400" b="1" dirty="0">
                <a:latin typeface="Times New Roman"/>
                <a:ea typeface="+mn-lt"/>
                <a:cs typeface="+mn-lt"/>
              </a:rPr>
              <a:t>) para la variable categórica ordinal ESTRATO MODA</a:t>
            </a:r>
          </a:p>
        </p:txBody>
      </p:sp>
      <p:sp>
        <p:nvSpPr>
          <p:cNvPr id="11" name="CuadroTexto 10">
            <a:extLst>
              <a:ext uri="{FF2B5EF4-FFF2-40B4-BE49-F238E27FC236}">
                <a16:creationId xmlns:a16="http://schemas.microsoft.com/office/drawing/2014/main" id="{33F491A9-5F45-399C-9A1A-689B16DF833B}"/>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8FFAF42E-AD84-0CA0-9769-62F78DC4649B}"/>
              </a:ext>
            </a:extLst>
          </p:cNvPr>
          <p:cNvSpPr>
            <a:spLocks noGrp="1"/>
          </p:cNvSpPr>
          <p:nvPr>
            <p:ph type="title"/>
          </p:nvPr>
        </p:nvSpPr>
        <p:spPr>
          <a:xfrm>
            <a:off x="612820" y="343660"/>
            <a:ext cx="9018465" cy="746167"/>
          </a:xfrm>
        </p:spPr>
        <p:txBody>
          <a:bodyPr>
            <a:normAutofit/>
          </a:bodyPr>
          <a:lstStyle/>
          <a:p>
            <a:r>
              <a:rPr lang="es-ES" b="1" dirty="0">
                <a:latin typeface="Times New Roman"/>
                <a:cs typeface="Times New Roman"/>
              </a:rPr>
              <a:t>ETAPA 1. ETL</a:t>
            </a:r>
          </a:p>
        </p:txBody>
      </p:sp>
      <p:sp>
        <p:nvSpPr>
          <p:cNvPr id="6" name="Título 1">
            <a:extLst>
              <a:ext uri="{FF2B5EF4-FFF2-40B4-BE49-F238E27FC236}">
                <a16:creationId xmlns:a16="http://schemas.microsoft.com/office/drawing/2014/main" id="{580858C3-F606-6868-3971-8F63434EE85A}"/>
              </a:ext>
            </a:extLst>
          </p:cNvPr>
          <p:cNvSpPr txBox="1">
            <a:spLocks/>
          </p:cNvSpPr>
          <p:nvPr/>
        </p:nvSpPr>
        <p:spPr>
          <a:xfrm>
            <a:off x="612821" y="974725"/>
            <a:ext cx="5484864" cy="4778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400" b="1" dirty="0">
                <a:latin typeface="Times New Roman"/>
                <a:cs typeface="Times New Roman"/>
              </a:rPr>
              <a:t>B. IMPUTACIÓN MULTIPLE</a:t>
            </a:r>
            <a:endParaRPr lang="es-ES" sz="2600" dirty="0"/>
          </a:p>
        </p:txBody>
      </p:sp>
      <p:pic>
        <p:nvPicPr>
          <p:cNvPr id="5" name="Imagen 4" descr="Gráfico, Calendario, Gráfico de dispersión&#10;&#10;El contenido generado por IA puede ser incorrecto.">
            <a:extLst>
              <a:ext uri="{FF2B5EF4-FFF2-40B4-BE49-F238E27FC236}">
                <a16:creationId xmlns:a16="http://schemas.microsoft.com/office/drawing/2014/main" id="{1DEB2A7C-4036-4B6A-3DE6-F7583874D73A}"/>
              </a:ext>
            </a:extLst>
          </p:cNvPr>
          <p:cNvPicPr>
            <a:picLocks noChangeAspect="1"/>
          </p:cNvPicPr>
          <p:nvPr/>
        </p:nvPicPr>
        <p:blipFill>
          <a:blip r:embed="rId2"/>
          <a:srcRect t="6209" b="-1194"/>
          <a:stretch>
            <a:fillRect/>
          </a:stretch>
        </p:blipFill>
        <p:spPr>
          <a:xfrm>
            <a:off x="1109870" y="1573640"/>
            <a:ext cx="4781826" cy="4669797"/>
          </a:xfrm>
          <a:prstGeom prst="rect">
            <a:avLst/>
          </a:prstGeom>
        </p:spPr>
      </p:pic>
    </p:spTree>
    <p:extLst>
      <p:ext uri="{BB962C8B-B14F-4D97-AF65-F5344CB8AC3E}">
        <p14:creationId xmlns:p14="http://schemas.microsoft.com/office/powerpoint/2010/main" val="3099376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BAE41-A463-6F6C-AD66-1D0336995E86}"/>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746E39F-6379-7F87-4209-9B3E28FF2776}"/>
              </a:ext>
            </a:extLst>
          </p:cNvPr>
          <p:cNvSpPr>
            <a:spLocks noGrp="1"/>
          </p:cNvSpPr>
          <p:nvPr>
            <p:ph idx="1"/>
          </p:nvPr>
        </p:nvSpPr>
        <p:spPr>
          <a:xfrm>
            <a:off x="6527562" y="2368588"/>
            <a:ext cx="4991788" cy="2313259"/>
          </a:xfrm>
        </p:spPr>
        <p:txBody>
          <a:bodyPr vert="horz" lIns="91440" tIns="45720" rIns="91440" bIns="45720" rtlCol="0" anchor="t">
            <a:noAutofit/>
          </a:bodyPr>
          <a:lstStyle/>
          <a:p>
            <a:pPr>
              <a:buFont typeface="Arial"/>
              <a:buChar char="•"/>
            </a:pPr>
            <a:r>
              <a:rPr lang="es-ES" sz="1600" dirty="0">
                <a:latin typeface="Calibri"/>
                <a:ea typeface="+mn-lt"/>
                <a:cs typeface="+mn-lt"/>
              </a:rPr>
              <a:t>Las frecuencias por estrato se mantienen casi  iguales tras la imputación.</a:t>
            </a:r>
            <a:endParaRPr lang="es-ES" sz="1600">
              <a:latin typeface="Calibri"/>
              <a:ea typeface="Calibri"/>
              <a:cs typeface="Calibri"/>
            </a:endParaRPr>
          </a:p>
          <a:p>
            <a:pPr marL="0" indent="0">
              <a:buNone/>
            </a:pPr>
            <a:endParaRPr lang="es-ES" sz="1600" dirty="0">
              <a:latin typeface="Calibri"/>
              <a:ea typeface="+mn-lt"/>
              <a:cs typeface="+mn-lt"/>
            </a:endParaRPr>
          </a:p>
          <a:p>
            <a:pPr>
              <a:buFont typeface="Arial"/>
              <a:buChar char="•"/>
            </a:pPr>
            <a:r>
              <a:rPr lang="es-ES" sz="1600" dirty="0">
                <a:latin typeface="Calibri"/>
                <a:ea typeface="+mn-lt"/>
                <a:cs typeface="+mn-lt"/>
              </a:rPr>
              <a:t>Esto confirma que el método </a:t>
            </a:r>
            <a:r>
              <a:rPr lang="es-ES" sz="1600" i="1" err="1">
                <a:latin typeface="Calibri"/>
                <a:ea typeface="+mn-lt"/>
                <a:cs typeface="+mn-lt"/>
              </a:rPr>
              <a:t>polr</a:t>
            </a:r>
            <a:r>
              <a:rPr lang="es-ES" sz="1600" dirty="0">
                <a:latin typeface="Calibri"/>
                <a:ea typeface="+mn-lt"/>
                <a:cs typeface="+mn-lt"/>
              </a:rPr>
              <a:t> conservó la estructura ordinal de la variable sin alterar su comportamiento general.</a:t>
            </a:r>
            <a:endParaRPr lang="es-ES" sz="1600" dirty="0">
              <a:latin typeface="Calibri"/>
            </a:endParaRPr>
          </a:p>
          <a:p>
            <a:pPr marL="0" indent="0">
              <a:buNone/>
            </a:pPr>
            <a:endParaRPr lang="es-ES" sz="1800" dirty="0">
              <a:latin typeface="Calibri"/>
              <a:ea typeface="Calibri"/>
              <a:cs typeface="Times New Roman"/>
            </a:endParaRPr>
          </a:p>
          <a:p>
            <a:endParaRPr lang="es-ES" sz="1600" dirty="0">
              <a:latin typeface="Aptos"/>
              <a:ea typeface="Calibri"/>
              <a:cs typeface="Calibri"/>
            </a:endParaRPr>
          </a:p>
          <a:p>
            <a:pPr marL="0" indent="0">
              <a:buNone/>
            </a:pPr>
            <a:endParaRPr lang="es-ES" sz="1600" dirty="0">
              <a:latin typeface="Aptos"/>
              <a:ea typeface="Calibri"/>
              <a:cs typeface="Calibri"/>
            </a:endParaRPr>
          </a:p>
          <a:p>
            <a:endParaRPr lang="es-ES" sz="1600" dirty="0">
              <a:latin typeface="Calibri"/>
              <a:ea typeface="+mn-lt"/>
              <a:cs typeface="+mn-lt"/>
            </a:endParaRPr>
          </a:p>
          <a:p>
            <a:pPr marL="0" indent="0">
              <a:buNone/>
            </a:pPr>
            <a:endParaRPr lang="es-ES" sz="1800" dirty="0">
              <a:latin typeface="Aptos Display"/>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8" name="CuadroTexto 7">
            <a:extLst>
              <a:ext uri="{FF2B5EF4-FFF2-40B4-BE49-F238E27FC236}">
                <a16:creationId xmlns:a16="http://schemas.microsoft.com/office/drawing/2014/main" id="{C75083F6-E607-29A6-A38B-650B42C08D5E}"/>
              </a:ext>
            </a:extLst>
          </p:cNvPr>
          <p:cNvSpPr txBox="1"/>
          <p:nvPr/>
        </p:nvSpPr>
        <p:spPr>
          <a:xfrm>
            <a:off x="386920" y="6189062"/>
            <a:ext cx="53324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4.</a:t>
            </a:r>
            <a:r>
              <a:rPr lang="es-419" sz="1400" b="1" dirty="0">
                <a:latin typeface="Times New Roman"/>
                <a:ea typeface="+mn-lt"/>
                <a:cs typeface="+mn-lt"/>
              </a:rPr>
              <a:t> Comparación de la distribución de ESTRATO MODA  antes y después de la imputación</a:t>
            </a:r>
            <a:endParaRPr lang="es-419" sz="1400" b="1" dirty="0">
              <a:latin typeface="Times New Roman"/>
            </a:endParaRPr>
          </a:p>
        </p:txBody>
      </p:sp>
      <p:sp>
        <p:nvSpPr>
          <p:cNvPr id="11" name="CuadroTexto 10">
            <a:extLst>
              <a:ext uri="{FF2B5EF4-FFF2-40B4-BE49-F238E27FC236}">
                <a16:creationId xmlns:a16="http://schemas.microsoft.com/office/drawing/2014/main" id="{1C61EEBC-83A3-0E1B-347C-30628A59F74E}"/>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8404AFDB-4C7C-2DB8-A1F0-046BF728642A}"/>
              </a:ext>
            </a:extLst>
          </p:cNvPr>
          <p:cNvSpPr>
            <a:spLocks noGrp="1"/>
          </p:cNvSpPr>
          <p:nvPr>
            <p:ph type="title"/>
          </p:nvPr>
        </p:nvSpPr>
        <p:spPr>
          <a:xfrm>
            <a:off x="612820" y="343660"/>
            <a:ext cx="9018465" cy="746167"/>
          </a:xfrm>
        </p:spPr>
        <p:txBody>
          <a:bodyPr>
            <a:normAutofit/>
          </a:bodyPr>
          <a:lstStyle/>
          <a:p>
            <a:r>
              <a:rPr lang="es-ES" b="1" dirty="0">
                <a:latin typeface="Times New Roman"/>
                <a:cs typeface="Times New Roman"/>
              </a:rPr>
              <a:t>ETAPA 1. ETL</a:t>
            </a:r>
          </a:p>
        </p:txBody>
      </p:sp>
      <p:sp>
        <p:nvSpPr>
          <p:cNvPr id="6" name="Título 1">
            <a:extLst>
              <a:ext uri="{FF2B5EF4-FFF2-40B4-BE49-F238E27FC236}">
                <a16:creationId xmlns:a16="http://schemas.microsoft.com/office/drawing/2014/main" id="{7386312E-6CEF-AA53-E535-E523E766270B}"/>
              </a:ext>
            </a:extLst>
          </p:cNvPr>
          <p:cNvSpPr txBox="1">
            <a:spLocks/>
          </p:cNvSpPr>
          <p:nvPr/>
        </p:nvSpPr>
        <p:spPr>
          <a:xfrm>
            <a:off x="612821" y="974725"/>
            <a:ext cx="5484864" cy="4778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400" b="1" dirty="0">
                <a:latin typeface="Times New Roman"/>
                <a:cs typeface="Times New Roman"/>
              </a:rPr>
              <a:t>B. IMPUTACIÓN MULTIPLE</a:t>
            </a:r>
            <a:endParaRPr lang="es-ES" sz="2600" dirty="0"/>
          </a:p>
        </p:txBody>
      </p:sp>
      <p:pic>
        <p:nvPicPr>
          <p:cNvPr id="2" name="Imagen 1" descr="Gráfico, Gráfico de barras&#10;&#10;El contenido generado por IA puede ser incorrecto.">
            <a:extLst>
              <a:ext uri="{FF2B5EF4-FFF2-40B4-BE49-F238E27FC236}">
                <a16:creationId xmlns:a16="http://schemas.microsoft.com/office/drawing/2014/main" id="{4DC60F8E-D1E0-A6C3-4C5E-51739624556A}"/>
              </a:ext>
            </a:extLst>
          </p:cNvPr>
          <p:cNvPicPr>
            <a:picLocks noChangeAspect="1"/>
          </p:cNvPicPr>
          <p:nvPr/>
        </p:nvPicPr>
        <p:blipFill>
          <a:blip r:embed="rId2"/>
          <a:srcRect t="5444"/>
          <a:stretch>
            <a:fillRect/>
          </a:stretch>
        </p:blipFill>
        <p:spPr>
          <a:xfrm>
            <a:off x="825140" y="1463181"/>
            <a:ext cx="4892260" cy="4594087"/>
          </a:xfrm>
          <a:prstGeom prst="rect">
            <a:avLst/>
          </a:prstGeom>
        </p:spPr>
      </p:pic>
    </p:spTree>
    <p:extLst>
      <p:ext uri="{BB962C8B-B14F-4D97-AF65-F5344CB8AC3E}">
        <p14:creationId xmlns:p14="http://schemas.microsoft.com/office/powerpoint/2010/main" val="2894104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94F9A-B3C1-1D24-F7EA-5593455D5547}"/>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20B9102-274E-BDF8-5E72-C78583CFD1CE}"/>
              </a:ext>
            </a:extLst>
          </p:cNvPr>
          <p:cNvSpPr>
            <a:spLocks noGrp="1"/>
          </p:cNvSpPr>
          <p:nvPr>
            <p:ph idx="1"/>
          </p:nvPr>
        </p:nvSpPr>
        <p:spPr>
          <a:xfrm>
            <a:off x="6754730" y="2330669"/>
            <a:ext cx="4445137" cy="1902541"/>
          </a:xfrm>
        </p:spPr>
        <p:txBody>
          <a:bodyPr vert="horz" lIns="91440" tIns="45720" rIns="91440" bIns="45720" rtlCol="0" anchor="t">
            <a:noAutofit/>
          </a:bodyPr>
          <a:lstStyle/>
          <a:p>
            <a:pPr marL="0" indent="0">
              <a:buNone/>
            </a:pPr>
            <a:endParaRPr lang="es-ES" sz="1800" dirty="0">
              <a:latin typeface="Times New Roman"/>
              <a:cs typeface="Times New Roman"/>
            </a:endParaRPr>
          </a:p>
          <a:p>
            <a:r>
              <a:rPr lang="es-ES" sz="1600" dirty="0">
                <a:latin typeface="Calibri"/>
                <a:ea typeface="+mn-lt"/>
                <a:cs typeface="Times New Roman"/>
              </a:rPr>
              <a:t>La zona Sur concentra la mayor cantidad de hurtos registrados, seguida del </a:t>
            </a:r>
            <a:r>
              <a:rPr lang="es-ES" sz="1600" dirty="0" err="1">
                <a:latin typeface="Calibri"/>
                <a:ea typeface="+mn-lt"/>
                <a:cs typeface="Times New Roman"/>
              </a:rPr>
              <a:t>Nor</a:t>
            </a:r>
            <a:r>
              <a:rPr lang="es-ES" sz="1600" dirty="0">
                <a:latin typeface="Calibri"/>
                <a:ea typeface="+mn-lt"/>
                <a:cs typeface="Times New Roman"/>
              </a:rPr>
              <a:t>-Occidente.</a:t>
            </a:r>
            <a:endParaRPr lang="es-ES" sz="1600" dirty="0">
              <a:latin typeface="Calibri"/>
              <a:ea typeface="Calibri"/>
              <a:cs typeface="Times New Roman"/>
            </a:endParaRPr>
          </a:p>
          <a:p>
            <a:pPr marL="0" indent="0">
              <a:buNone/>
            </a:pPr>
            <a:endParaRPr lang="es-ES" sz="1600" dirty="0">
              <a:latin typeface="Calibri"/>
              <a:ea typeface="+mn-lt"/>
              <a:cs typeface="Times New Roman"/>
            </a:endParaRPr>
          </a:p>
          <a:p>
            <a:r>
              <a:rPr lang="es-ES" sz="1600" dirty="0">
                <a:latin typeface="Calibri"/>
                <a:ea typeface="+mn-lt"/>
                <a:cs typeface="Times New Roman"/>
              </a:rPr>
              <a:t>En contraste, el Oriente presenta la menor incidencia</a:t>
            </a:r>
            <a:endParaRPr lang="es-ES" sz="1600">
              <a:latin typeface="Calibri"/>
              <a:ea typeface="Calibri"/>
              <a:cs typeface="Times New Roman"/>
            </a:endParaRPr>
          </a:p>
          <a:p>
            <a:pPr marL="0" indent="0">
              <a:buNone/>
            </a:pPr>
            <a:endParaRPr lang="es-ES" sz="1800" dirty="0">
              <a:latin typeface="Aptos Display"/>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8" name="CuadroTexto 7">
            <a:extLst>
              <a:ext uri="{FF2B5EF4-FFF2-40B4-BE49-F238E27FC236}">
                <a16:creationId xmlns:a16="http://schemas.microsoft.com/office/drawing/2014/main" id="{C8915F4E-0731-BB67-5541-6EB6492BA4E4}"/>
              </a:ext>
            </a:extLst>
          </p:cNvPr>
          <p:cNvSpPr txBox="1"/>
          <p:nvPr/>
        </p:nvSpPr>
        <p:spPr>
          <a:xfrm>
            <a:off x="530128" y="6348835"/>
            <a:ext cx="56660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5.</a:t>
            </a:r>
            <a:r>
              <a:rPr lang="es-419" sz="1400" b="1" dirty="0">
                <a:latin typeface="Times New Roman"/>
                <a:ea typeface="+mn-lt"/>
                <a:cs typeface="+mn-lt"/>
              </a:rPr>
              <a:t> Frecuencia de hurtos por zona de Cali</a:t>
            </a:r>
            <a:endParaRPr lang="es-419" sz="1400" dirty="0">
              <a:latin typeface="Times New Roman"/>
              <a:cs typeface="Times New Roman"/>
            </a:endParaRPr>
          </a:p>
        </p:txBody>
      </p:sp>
      <p:sp>
        <p:nvSpPr>
          <p:cNvPr id="11" name="CuadroTexto 10">
            <a:extLst>
              <a:ext uri="{FF2B5EF4-FFF2-40B4-BE49-F238E27FC236}">
                <a16:creationId xmlns:a16="http://schemas.microsoft.com/office/drawing/2014/main" id="{82260EAF-203C-DD55-3B7E-EDABB7F501CC}"/>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AC87CA00-769B-2758-DFA8-5DD74FB6DABA}"/>
              </a:ext>
            </a:extLst>
          </p:cNvPr>
          <p:cNvSpPr>
            <a:spLocks noGrp="1"/>
          </p:cNvSpPr>
          <p:nvPr>
            <p:ph type="title"/>
          </p:nvPr>
        </p:nvSpPr>
        <p:spPr>
          <a:xfrm>
            <a:off x="425080" y="155921"/>
            <a:ext cx="9018465" cy="746167"/>
          </a:xfrm>
        </p:spPr>
        <p:txBody>
          <a:bodyPr>
            <a:normAutofit/>
          </a:bodyPr>
          <a:lstStyle/>
          <a:p>
            <a:r>
              <a:rPr lang="es-ES" b="1" dirty="0">
                <a:latin typeface="Times New Roman"/>
                <a:cs typeface="Times New Roman"/>
              </a:rPr>
              <a:t>ETAPA 2. EDA</a:t>
            </a:r>
          </a:p>
        </p:txBody>
      </p:sp>
      <p:pic>
        <p:nvPicPr>
          <p:cNvPr id="7" name="Imagen 6" descr="Gráfico, Gráfico de barras&#10;&#10;El contenido generado por IA puede ser incorrecto.">
            <a:extLst>
              <a:ext uri="{FF2B5EF4-FFF2-40B4-BE49-F238E27FC236}">
                <a16:creationId xmlns:a16="http://schemas.microsoft.com/office/drawing/2014/main" id="{71EDCADD-F61A-9552-D2D2-B5794C3B7937}"/>
              </a:ext>
            </a:extLst>
          </p:cNvPr>
          <p:cNvPicPr>
            <a:picLocks noChangeAspect="1"/>
          </p:cNvPicPr>
          <p:nvPr/>
        </p:nvPicPr>
        <p:blipFill>
          <a:blip r:embed="rId2"/>
          <a:srcRect l="159" t="5397" r="737"/>
          <a:stretch>
            <a:fillRect/>
          </a:stretch>
        </p:blipFill>
        <p:spPr>
          <a:xfrm>
            <a:off x="729344" y="1230085"/>
            <a:ext cx="5272608" cy="5007430"/>
          </a:xfrm>
          <a:prstGeom prst="rect">
            <a:avLst/>
          </a:prstGeom>
        </p:spPr>
      </p:pic>
    </p:spTree>
    <p:extLst>
      <p:ext uri="{BB962C8B-B14F-4D97-AF65-F5344CB8AC3E}">
        <p14:creationId xmlns:p14="http://schemas.microsoft.com/office/powerpoint/2010/main" val="3360744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8EADF-6916-2EA1-46C4-777CA30CAA1E}"/>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4733BAB-4E0F-EE26-407D-EB274FC8740F}"/>
              </a:ext>
            </a:extLst>
          </p:cNvPr>
          <p:cNvSpPr>
            <a:spLocks noGrp="1"/>
          </p:cNvSpPr>
          <p:nvPr>
            <p:ph idx="1"/>
          </p:nvPr>
        </p:nvSpPr>
        <p:spPr>
          <a:xfrm>
            <a:off x="6835453" y="1910766"/>
            <a:ext cx="4826136" cy="3023250"/>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dirty="0">
                <a:latin typeface="Calibri"/>
                <a:ea typeface="+mn-lt"/>
                <a:cs typeface="+mn-lt"/>
              </a:rPr>
              <a:t>Se observa que las modalidades de hurto más comunes en todas las franjas horarias son "Atraco" y "Factor de oportunidad", destacando su mayor incidencia durante la noche el primero y en la madrugada el segundo.</a:t>
            </a:r>
          </a:p>
          <a:p>
            <a:pPr marL="0" indent="0">
              <a:buNone/>
            </a:pPr>
            <a:endParaRPr lang="es-ES" sz="1600" dirty="0">
              <a:latin typeface="Calibri"/>
              <a:ea typeface="+mn-lt"/>
              <a:cs typeface="+mn-lt"/>
            </a:endParaRPr>
          </a:p>
          <a:p>
            <a:r>
              <a:rPr lang="es-ES" sz="1600" dirty="0">
                <a:latin typeface="Calibri"/>
                <a:ea typeface="+mn-lt"/>
                <a:cs typeface="+mn-lt"/>
              </a:rPr>
              <a:t>Mientras que Modalidades como "Raponazo" y "Ventosa" son menos frecuentes</a:t>
            </a:r>
            <a:endParaRPr lang="es-ES" dirty="0">
              <a:latin typeface="Calibri"/>
              <a:ea typeface="+mn-lt"/>
              <a:cs typeface="+mn-lt"/>
            </a:endParaRPr>
          </a:p>
          <a:p>
            <a:pPr marL="0" indent="0">
              <a:buNone/>
            </a:pPr>
            <a:endParaRPr lang="es-ES" sz="1800" dirty="0">
              <a:latin typeface="Aptos Display"/>
              <a:ea typeface="Calibri"/>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8" name="CuadroTexto 7">
            <a:extLst>
              <a:ext uri="{FF2B5EF4-FFF2-40B4-BE49-F238E27FC236}">
                <a16:creationId xmlns:a16="http://schemas.microsoft.com/office/drawing/2014/main" id="{EE73D9B2-542E-E629-8EB6-4DE4B3E74507}"/>
              </a:ext>
            </a:extLst>
          </p:cNvPr>
          <p:cNvSpPr txBox="1"/>
          <p:nvPr/>
        </p:nvSpPr>
        <p:spPr>
          <a:xfrm>
            <a:off x="408650" y="6337791"/>
            <a:ext cx="62182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6.</a:t>
            </a:r>
            <a:r>
              <a:rPr lang="es-419" sz="1400" b="1" dirty="0">
                <a:latin typeface="Times New Roman"/>
                <a:ea typeface="+mn-lt"/>
                <a:cs typeface="+mn-lt"/>
              </a:rPr>
              <a:t>  Distribución de modalidades de hurto por franja horaria en Cali</a:t>
            </a:r>
            <a:endParaRPr lang="es-419" sz="1400" b="1" dirty="0">
              <a:latin typeface="Times New Roman"/>
              <a:ea typeface="+mn-lt"/>
              <a:cs typeface="Times New Roman"/>
            </a:endParaRPr>
          </a:p>
          <a:p>
            <a:pPr algn="ctr"/>
            <a:endParaRPr lang="es-419" sz="1400" b="1" dirty="0">
              <a:latin typeface="Times New Roman"/>
            </a:endParaRPr>
          </a:p>
        </p:txBody>
      </p:sp>
      <p:sp>
        <p:nvSpPr>
          <p:cNvPr id="11" name="CuadroTexto 10">
            <a:extLst>
              <a:ext uri="{FF2B5EF4-FFF2-40B4-BE49-F238E27FC236}">
                <a16:creationId xmlns:a16="http://schemas.microsoft.com/office/drawing/2014/main" id="{6A7DF828-54A5-A745-4BB9-7AAA8822AA3F}"/>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DE5FB3B5-5AD2-6451-BF27-3D901FFB7373}"/>
              </a:ext>
            </a:extLst>
          </p:cNvPr>
          <p:cNvSpPr>
            <a:spLocks noGrp="1"/>
          </p:cNvSpPr>
          <p:nvPr>
            <p:ph type="title"/>
          </p:nvPr>
        </p:nvSpPr>
        <p:spPr>
          <a:xfrm>
            <a:off x="414037" y="1312"/>
            <a:ext cx="9018465" cy="746167"/>
          </a:xfrm>
        </p:spPr>
        <p:txBody>
          <a:bodyPr>
            <a:normAutofit/>
          </a:bodyPr>
          <a:lstStyle/>
          <a:p>
            <a:r>
              <a:rPr lang="es-ES" b="1" dirty="0">
                <a:latin typeface="Times New Roman"/>
                <a:cs typeface="Times New Roman"/>
              </a:rPr>
              <a:t>ETAPA 2. EDA</a:t>
            </a:r>
          </a:p>
        </p:txBody>
      </p:sp>
      <p:pic>
        <p:nvPicPr>
          <p:cNvPr id="9" name="Imagen 8" descr="Gráfico, Gráfico de barras&#10;&#10;El contenido generado por IA puede ser incorrecto.">
            <a:extLst>
              <a:ext uri="{FF2B5EF4-FFF2-40B4-BE49-F238E27FC236}">
                <a16:creationId xmlns:a16="http://schemas.microsoft.com/office/drawing/2014/main" id="{85537317-20F7-F448-363A-6E182A0BF67A}"/>
              </a:ext>
            </a:extLst>
          </p:cNvPr>
          <p:cNvPicPr>
            <a:picLocks noChangeAspect="1"/>
          </p:cNvPicPr>
          <p:nvPr/>
        </p:nvPicPr>
        <p:blipFill>
          <a:blip r:embed="rId2"/>
          <a:srcRect t="5377" r="1061"/>
          <a:stretch>
            <a:fillRect/>
          </a:stretch>
        </p:blipFill>
        <p:spPr>
          <a:xfrm>
            <a:off x="788269" y="941797"/>
            <a:ext cx="5462651" cy="5219260"/>
          </a:xfrm>
          <a:prstGeom prst="rect">
            <a:avLst/>
          </a:prstGeom>
        </p:spPr>
      </p:pic>
    </p:spTree>
    <p:extLst>
      <p:ext uri="{BB962C8B-B14F-4D97-AF65-F5344CB8AC3E}">
        <p14:creationId xmlns:p14="http://schemas.microsoft.com/office/powerpoint/2010/main" val="1716633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3D370-BEA2-2752-0602-8BFD60DA929E}"/>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7EFCC63-7111-17D9-88C9-F012A4720B4E}"/>
              </a:ext>
            </a:extLst>
          </p:cNvPr>
          <p:cNvSpPr>
            <a:spLocks noGrp="1"/>
          </p:cNvSpPr>
          <p:nvPr>
            <p:ph idx="1"/>
          </p:nvPr>
        </p:nvSpPr>
        <p:spPr>
          <a:xfrm>
            <a:off x="6857540" y="2357413"/>
            <a:ext cx="4826136" cy="2354096"/>
          </a:xfrm>
        </p:spPr>
        <p:txBody>
          <a:bodyPr vert="horz" lIns="91440" tIns="45720" rIns="91440" bIns="45720" rtlCol="0" anchor="t">
            <a:noAutofit/>
          </a:bodyPr>
          <a:lstStyle/>
          <a:p>
            <a:pPr marL="0" indent="0">
              <a:buNone/>
            </a:pPr>
            <a:endParaRPr lang="es-ES" sz="1800" dirty="0">
              <a:latin typeface="Times New Roman"/>
              <a:cs typeface="Times New Roman"/>
            </a:endParaRPr>
          </a:p>
          <a:p>
            <a:r>
              <a:rPr lang="es-ES" sz="1600" dirty="0">
                <a:latin typeface="Calibri"/>
                <a:ea typeface="+mn-lt"/>
                <a:cs typeface="+mn-lt"/>
              </a:rPr>
              <a:t>Se observa que los hurtos aumentan entre miércoles y viernes, alcanzando su punto máximo el jueves.</a:t>
            </a:r>
            <a:endParaRPr lang="es-ES" sz="1600">
              <a:latin typeface="Calibri"/>
              <a:ea typeface="+mn-lt"/>
              <a:cs typeface="Times New Roman"/>
            </a:endParaRPr>
          </a:p>
          <a:p>
            <a:pPr marL="0" indent="0">
              <a:buNone/>
            </a:pPr>
            <a:endParaRPr lang="es-ES" sz="1600" dirty="0">
              <a:latin typeface="Calibri"/>
              <a:ea typeface="+mn-lt"/>
              <a:cs typeface="+mn-lt"/>
            </a:endParaRPr>
          </a:p>
          <a:p>
            <a:r>
              <a:rPr lang="es-ES" sz="1600" dirty="0">
                <a:latin typeface="Calibri"/>
                <a:ea typeface="+mn-lt"/>
                <a:cs typeface="+mn-lt"/>
              </a:rPr>
              <a:t>Las franjas de mañana y tarde concentran la mayor cantidad de hurtos, mientras que la madrugada presenta los niveles más bajos.</a:t>
            </a:r>
            <a:endParaRPr lang="es-ES" sz="1600">
              <a:latin typeface="Calibri"/>
              <a:cs typeface="Times New Roman"/>
            </a:endParaRPr>
          </a:p>
          <a:p>
            <a:pPr marL="0" indent="0">
              <a:buNone/>
            </a:pPr>
            <a:endParaRPr lang="es-ES" sz="1800" dirty="0">
              <a:latin typeface="Aptos Display"/>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8" name="CuadroTexto 7">
            <a:extLst>
              <a:ext uri="{FF2B5EF4-FFF2-40B4-BE49-F238E27FC236}">
                <a16:creationId xmlns:a16="http://schemas.microsoft.com/office/drawing/2014/main" id="{606868A7-C5FB-D589-7D48-951BB3640893}"/>
              </a:ext>
            </a:extLst>
          </p:cNvPr>
          <p:cNvSpPr txBox="1"/>
          <p:nvPr/>
        </p:nvSpPr>
        <p:spPr>
          <a:xfrm>
            <a:off x="426647" y="6198316"/>
            <a:ext cx="566606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7.</a:t>
            </a:r>
            <a:r>
              <a:rPr lang="es-419" sz="1400" b="1" dirty="0">
                <a:latin typeface="Times New Roman"/>
                <a:ea typeface="+mn-lt"/>
                <a:cs typeface="+mn-lt"/>
              </a:rPr>
              <a:t> Variación del hurto según el día de la semana y la franja horaria</a:t>
            </a:r>
            <a:endParaRPr lang="es-419" sz="1400" b="1" dirty="0">
              <a:latin typeface="Times New Roman"/>
              <a:cs typeface="Times New Roman"/>
            </a:endParaRPr>
          </a:p>
        </p:txBody>
      </p:sp>
      <p:sp>
        <p:nvSpPr>
          <p:cNvPr id="11" name="CuadroTexto 10">
            <a:extLst>
              <a:ext uri="{FF2B5EF4-FFF2-40B4-BE49-F238E27FC236}">
                <a16:creationId xmlns:a16="http://schemas.microsoft.com/office/drawing/2014/main" id="{A383D67E-219F-DED2-CB61-F40B65A03E6D}"/>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43247939-DD20-E1F1-A339-9622EDC0BB26}"/>
              </a:ext>
            </a:extLst>
          </p:cNvPr>
          <p:cNvSpPr>
            <a:spLocks noGrp="1"/>
          </p:cNvSpPr>
          <p:nvPr>
            <p:ph type="title"/>
          </p:nvPr>
        </p:nvSpPr>
        <p:spPr>
          <a:xfrm>
            <a:off x="425080" y="155921"/>
            <a:ext cx="9018465" cy="746167"/>
          </a:xfrm>
        </p:spPr>
        <p:txBody>
          <a:bodyPr>
            <a:normAutofit/>
          </a:bodyPr>
          <a:lstStyle/>
          <a:p>
            <a:r>
              <a:rPr lang="es-ES" b="1" dirty="0">
                <a:latin typeface="Times New Roman"/>
                <a:cs typeface="Times New Roman"/>
              </a:rPr>
              <a:t>ETAPA 2. EDA</a:t>
            </a:r>
          </a:p>
        </p:txBody>
      </p:sp>
      <p:pic>
        <p:nvPicPr>
          <p:cNvPr id="2" name="Imagen 1" descr="Gráfico, Gráfico de barras&#10;&#10;El contenido generado por IA puede ser incorrecto.">
            <a:extLst>
              <a:ext uri="{FF2B5EF4-FFF2-40B4-BE49-F238E27FC236}">
                <a16:creationId xmlns:a16="http://schemas.microsoft.com/office/drawing/2014/main" id="{F6240F97-49D2-7E3D-0C6C-71546CD877B7}"/>
              </a:ext>
            </a:extLst>
          </p:cNvPr>
          <p:cNvPicPr>
            <a:picLocks noChangeAspect="1"/>
          </p:cNvPicPr>
          <p:nvPr/>
        </p:nvPicPr>
        <p:blipFill>
          <a:blip r:embed="rId2"/>
          <a:srcRect l="-137" t="4808" r="841" b="-137"/>
          <a:stretch>
            <a:fillRect/>
          </a:stretch>
        </p:blipFill>
        <p:spPr>
          <a:xfrm>
            <a:off x="917222" y="1110074"/>
            <a:ext cx="5285753" cy="5023124"/>
          </a:xfrm>
          <a:prstGeom prst="rect">
            <a:avLst/>
          </a:prstGeom>
        </p:spPr>
      </p:pic>
    </p:spTree>
    <p:extLst>
      <p:ext uri="{BB962C8B-B14F-4D97-AF65-F5344CB8AC3E}">
        <p14:creationId xmlns:p14="http://schemas.microsoft.com/office/powerpoint/2010/main" val="3183619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591A4-F26D-2884-32B2-0153CD46743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4856238-C26E-9C96-AA23-308898CD4ABE}"/>
              </a:ext>
            </a:extLst>
          </p:cNvPr>
          <p:cNvSpPr>
            <a:spLocks noGrp="1"/>
          </p:cNvSpPr>
          <p:nvPr>
            <p:ph type="title"/>
          </p:nvPr>
        </p:nvSpPr>
        <p:spPr>
          <a:xfrm>
            <a:off x="612820" y="343660"/>
            <a:ext cx="9018465" cy="746167"/>
          </a:xfrm>
        </p:spPr>
        <p:txBody>
          <a:bodyPr>
            <a:normAutofit fontScale="90000"/>
          </a:bodyPr>
          <a:lstStyle/>
          <a:p>
            <a:r>
              <a:rPr lang="es-ES" b="1" dirty="0">
                <a:latin typeface="Times New Roman"/>
                <a:cs typeface="Times New Roman"/>
              </a:rPr>
              <a:t>ETAPA 0. Limpieza, Imputación y EDA</a:t>
            </a:r>
          </a:p>
        </p:txBody>
      </p:sp>
      <p:sp>
        <p:nvSpPr>
          <p:cNvPr id="3" name="Marcador de contenido 2">
            <a:extLst>
              <a:ext uri="{FF2B5EF4-FFF2-40B4-BE49-F238E27FC236}">
                <a16:creationId xmlns:a16="http://schemas.microsoft.com/office/drawing/2014/main" id="{0130B83E-6895-0362-E330-F8E641008695}"/>
              </a:ext>
            </a:extLst>
          </p:cNvPr>
          <p:cNvSpPr>
            <a:spLocks noGrp="1"/>
          </p:cNvSpPr>
          <p:nvPr>
            <p:ph idx="1"/>
          </p:nvPr>
        </p:nvSpPr>
        <p:spPr>
          <a:xfrm>
            <a:off x="6659525" y="4267010"/>
            <a:ext cx="5260099" cy="2097535"/>
          </a:xfrm>
        </p:spPr>
        <p:txBody>
          <a:bodyPr vert="horz" lIns="91440" tIns="45720" rIns="91440" bIns="45720" rtlCol="0" anchor="t">
            <a:noAutofit/>
          </a:bodyPr>
          <a:lstStyle/>
          <a:p>
            <a:pPr marL="0" indent="0">
              <a:buNone/>
            </a:pPr>
            <a:endParaRPr lang="es-ES" sz="1800" dirty="0">
              <a:latin typeface="Times New Roman"/>
              <a:cs typeface="Times New Roman"/>
            </a:endParaRPr>
          </a:p>
          <a:p>
            <a:r>
              <a:rPr lang="es-ES" sz="1600" dirty="0">
                <a:latin typeface="Calibri"/>
                <a:ea typeface="+mn-lt"/>
                <a:cs typeface="+mn-lt"/>
              </a:rPr>
              <a:t>La variable </a:t>
            </a:r>
            <a:r>
              <a:rPr lang="es-ES" sz="1600" err="1">
                <a:latin typeface="Calibri"/>
                <a:ea typeface="+mn-lt"/>
                <a:cs typeface="+mn-lt"/>
              </a:rPr>
              <a:t>tasa_timeouts</a:t>
            </a:r>
            <a:r>
              <a:rPr lang="es-ES" sz="1600" dirty="0">
                <a:latin typeface="Calibri"/>
                <a:ea typeface="+mn-lt"/>
                <a:cs typeface="+mn-lt"/>
              </a:rPr>
              <a:t> presenta el 36% de valores faltantes por los 81 registros negativos reemplazados por NA.</a:t>
            </a:r>
          </a:p>
          <a:p>
            <a:r>
              <a:rPr lang="es-ES" sz="1600" dirty="0">
                <a:latin typeface="Calibri"/>
                <a:ea typeface="+mn-lt"/>
                <a:cs typeface="+mn-lt"/>
              </a:rPr>
              <a:t>Las demás variables tienen cerca del 9% de faltantes, los cuales están dispersos y sin patrón definido.</a:t>
            </a:r>
            <a:endParaRPr lang="es-ES" sz="1600" dirty="0">
              <a:latin typeface="Calibri"/>
              <a:cs typeface="Times New Roman"/>
            </a:endParaRPr>
          </a:p>
          <a:p>
            <a:endParaRPr lang="es-ES" sz="1800" dirty="0">
              <a:latin typeface="Aptos"/>
              <a:cs typeface="Times New Roman"/>
            </a:endParaRPr>
          </a:p>
        </p:txBody>
      </p:sp>
      <p:sp>
        <p:nvSpPr>
          <p:cNvPr id="8" name="CuadroTexto 7">
            <a:extLst>
              <a:ext uri="{FF2B5EF4-FFF2-40B4-BE49-F238E27FC236}">
                <a16:creationId xmlns:a16="http://schemas.microsoft.com/office/drawing/2014/main" id="{45C1AE12-1792-1DBB-E72A-32AFE636E08A}"/>
              </a:ext>
            </a:extLst>
          </p:cNvPr>
          <p:cNvSpPr txBox="1"/>
          <p:nvPr/>
        </p:nvSpPr>
        <p:spPr>
          <a:xfrm>
            <a:off x="1078608" y="6209149"/>
            <a:ext cx="45664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1.</a:t>
            </a:r>
            <a:r>
              <a:rPr lang="es-419" sz="1400" b="1" dirty="0">
                <a:latin typeface="Times New Roman"/>
                <a:ea typeface="+mn-lt"/>
                <a:cs typeface="+mn-lt"/>
              </a:rPr>
              <a:t> Porcentaje de datos faltantes por variable</a:t>
            </a:r>
            <a:endParaRPr lang="es-ES" dirty="0"/>
          </a:p>
        </p:txBody>
      </p:sp>
      <p:sp>
        <p:nvSpPr>
          <p:cNvPr id="11" name="CuadroTexto 10">
            <a:extLst>
              <a:ext uri="{FF2B5EF4-FFF2-40B4-BE49-F238E27FC236}">
                <a16:creationId xmlns:a16="http://schemas.microsoft.com/office/drawing/2014/main" id="{78C0683A-3BBF-43E7-0596-E79362A7D8E9}"/>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pic>
        <p:nvPicPr>
          <p:cNvPr id="7" name="Imagen 6" descr="Gráfico, Gráfico de barras&#10;&#10;El contenido generado por IA puede ser incorrecto.">
            <a:extLst>
              <a:ext uri="{FF2B5EF4-FFF2-40B4-BE49-F238E27FC236}">
                <a16:creationId xmlns:a16="http://schemas.microsoft.com/office/drawing/2014/main" id="{0A5D5BA2-C9AE-7470-ADEC-FD642BAE3FEA}"/>
              </a:ext>
            </a:extLst>
          </p:cNvPr>
          <p:cNvPicPr>
            <a:picLocks noChangeAspect="1"/>
          </p:cNvPicPr>
          <p:nvPr/>
        </p:nvPicPr>
        <p:blipFill>
          <a:blip r:embed="rId2"/>
          <a:srcRect t="3895" r="-1420" b="-70"/>
          <a:stretch>
            <a:fillRect/>
          </a:stretch>
        </p:blipFill>
        <p:spPr>
          <a:xfrm>
            <a:off x="840499" y="1587321"/>
            <a:ext cx="5045438" cy="4637887"/>
          </a:xfrm>
          <a:prstGeom prst="rect">
            <a:avLst/>
          </a:prstGeom>
        </p:spPr>
      </p:pic>
      <p:sp>
        <p:nvSpPr>
          <p:cNvPr id="10" name="Título 1">
            <a:extLst>
              <a:ext uri="{FF2B5EF4-FFF2-40B4-BE49-F238E27FC236}">
                <a16:creationId xmlns:a16="http://schemas.microsoft.com/office/drawing/2014/main" id="{E546161F-3E76-4D98-693B-27DAE3065B27}"/>
              </a:ext>
            </a:extLst>
          </p:cNvPr>
          <p:cNvSpPr txBox="1">
            <a:spLocks/>
          </p:cNvSpPr>
          <p:nvPr/>
        </p:nvSpPr>
        <p:spPr>
          <a:xfrm>
            <a:off x="612821" y="974725"/>
            <a:ext cx="1782189" cy="4778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AutoNum type="alphaUcPeriod"/>
            </a:pPr>
            <a:r>
              <a:rPr lang="es-ES" sz="2400" b="1" dirty="0">
                <a:latin typeface="Times New Roman"/>
                <a:cs typeface="Times New Roman"/>
              </a:rPr>
              <a:t>NULOS</a:t>
            </a:r>
            <a:endParaRPr lang="es-ES" sz="3600" dirty="0"/>
          </a:p>
        </p:txBody>
      </p:sp>
      <p:pic>
        <p:nvPicPr>
          <p:cNvPr id="12" name="Imagen 11" descr="Tabla&#10;&#10;El contenido generado por IA puede ser incorrecto.">
            <a:extLst>
              <a:ext uri="{FF2B5EF4-FFF2-40B4-BE49-F238E27FC236}">
                <a16:creationId xmlns:a16="http://schemas.microsoft.com/office/drawing/2014/main" id="{890C9CC8-FD83-7D76-2E87-0D7F552ED962}"/>
              </a:ext>
            </a:extLst>
          </p:cNvPr>
          <p:cNvPicPr>
            <a:picLocks noChangeAspect="1"/>
          </p:cNvPicPr>
          <p:nvPr/>
        </p:nvPicPr>
        <p:blipFill>
          <a:blip r:embed="rId3"/>
          <a:stretch>
            <a:fillRect/>
          </a:stretch>
        </p:blipFill>
        <p:spPr>
          <a:xfrm>
            <a:off x="7549435" y="1205986"/>
            <a:ext cx="2781300" cy="2771775"/>
          </a:xfrm>
          <a:prstGeom prst="rect">
            <a:avLst/>
          </a:prstGeom>
        </p:spPr>
      </p:pic>
      <p:sp>
        <p:nvSpPr>
          <p:cNvPr id="13" name="CuadroTexto 12">
            <a:extLst>
              <a:ext uri="{FF2B5EF4-FFF2-40B4-BE49-F238E27FC236}">
                <a16:creationId xmlns:a16="http://schemas.microsoft.com/office/drawing/2014/main" id="{8342446E-32DC-C6CD-712C-78C3600EB5E5}"/>
              </a:ext>
            </a:extLst>
          </p:cNvPr>
          <p:cNvSpPr txBox="1"/>
          <p:nvPr/>
        </p:nvSpPr>
        <p:spPr>
          <a:xfrm>
            <a:off x="6659453" y="4116332"/>
            <a:ext cx="45664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Tabla 1.</a:t>
            </a:r>
            <a:r>
              <a:rPr lang="es-419" sz="1400" b="1" dirty="0">
                <a:latin typeface="Times New Roman"/>
                <a:ea typeface="+mn-lt"/>
                <a:cs typeface="+mn-lt"/>
              </a:rPr>
              <a:t> Valores faltantes por variable</a:t>
            </a:r>
            <a:endParaRPr lang="es-ES" b="1" dirty="0">
              <a:latin typeface="Times New Roman"/>
            </a:endParaRPr>
          </a:p>
        </p:txBody>
      </p:sp>
    </p:spTree>
    <p:extLst>
      <p:ext uri="{BB962C8B-B14F-4D97-AF65-F5344CB8AC3E}">
        <p14:creationId xmlns:p14="http://schemas.microsoft.com/office/powerpoint/2010/main" val="969901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16F82-49BD-BD8E-607C-2ED573CC11F3}"/>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F1AE29D-C1A1-1EF3-829E-A5561D664AC0}"/>
              </a:ext>
            </a:extLst>
          </p:cNvPr>
          <p:cNvSpPr>
            <a:spLocks noGrp="1"/>
          </p:cNvSpPr>
          <p:nvPr>
            <p:ph idx="1"/>
          </p:nvPr>
        </p:nvSpPr>
        <p:spPr>
          <a:xfrm>
            <a:off x="6754730" y="2142521"/>
            <a:ext cx="4445137" cy="2307059"/>
          </a:xfrm>
        </p:spPr>
        <p:txBody>
          <a:bodyPr vert="horz" lIns="91440" tIns="45720" rIns="91440" bIns="45720" rtlCol="0" anchor="t">
            <a:noAutofit/>
          </a:bodyPr>
          <a:lstStyle/>
          <a:p>
            <a:pPr marL="0" indent="0">
              <a:buNone/>
            </a:pPr>
            <a:endParaRPr lang="es-ES" sz="1800" dirty="0">
              <a:latin typeface="Times New Roman"/>
              <a:cs typeface="Times New Roman"/>
            </a:endParaRPr>
          </a:p>
          <a:p>
            <a:r>
              <a:rPr lang="es-ES" sz="1600" dirty="0">
                <a:latin typeface="Calibri"/>
                <a:ea typeface="+mn-lt"/>
                <a:cs typeface="+mn-lt"/>
              </a:rPr>
              <a:t>Se evidencia que los hurtos a personas son los más frecuentes, seguidos por los hurtos a celulares y establecimientos.</a:t>
            </a:r>
            <a:endParaRPr lang="es-ES" sz="1600">
              <a:latin typeface="Calibri"/>
              <a:ea typeface="+mn-lt"/>
              <a:cs typeface="+mn-lt"/>
            </a:endParaRPr>
          </a:p>
          <a:p>
            <a:pPr marL="0" indent="0">
              <a:buNone/>
            </a:pPr>
            <a:endParaRPr lang="es-ES" sz="1600" dirty="0">
              <a:latin typeface="Calibri"/>
              <a:ea typeface="+mn-lt"/>
              <a:cs typeface="+mn-lt"/>
            </a:endParaRPr>
          </a:p>
          <a:p>
            <a:r>
              <a:rPr lang="es-ES" sz="1600" dirty="0">
                <a:latin typeface="Calibri"/>
                <a:ea typeface="+mn-lt"/>
                <a:cs typeface="+mn-lt"/>
              </a:rPr>
              <a:t>En contraste, los hurtos de bicicletas y autopartes presentan una incidencia mucho menor dentro del total de delitos reportados.</a:t>
            </a:r>
            <a:endParaRPr lang="es-ES" sz="1600">
              <a:latin typeface="Calibri"/>
              <a:ea typeface="Calibri"/>
              <a:cs typeface="Calibri"/>
            </a:endParaRPr>
          </a:p>
          <a:p>
            <a:pPr marL="0" indent="0">
              <a:buNone/>
            </a:pPr>
            <a:endParaRPr lang="es-ES" sz="1800" dirty="0">
              <a:latin typeface="Aptos Display"/>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8" name="CuadroTexto 7">
            <a:extLst>
              <a:ext uri="{FF2B5EF4-FFF2-40B4-BE49-F238E27FC236}">
                <a16:creationId xmlns:a16="http://schemas.microsoft.com/office/drawing/2014/main" id="{CFD0AB34-7B31-724B-8C31-B31840EC6E2E}"/>
              </a:ext>
            </a:extLst>
          </p:cNvPr>
          <p:cNvSpPr txBox="1"/>
          <p:nvPr/>
        </p:nvSpPr>
        <p:spPr>
          <a:xfrm>
            <a:off x="530128" y="6348835"/>
            <a:ext cx="56660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8.</a:t>
            </a:r>
            <a:r>
              <a:rPr lang="es-419" sz="1400" b="1" dirty="0">
                <a:latin typeface="Times New Roman"/>
                <a:ea typeface="+mn-lt"/>
                <a:cs typeface="+mn-lt"/>
              </a:rPr>
              <a:t> Frecuencia de hurtos por tipo de caracterización</a:t>
            </a:r>
          </a:p>
        </p:txBody>
      </p:sp>
      <p:sp>
        <p:nvSpPr>
          <p:cNvPr id="11" name="CuadroTexto 10">
            <a:extLst>
              <a:ext uri="{FF2B5EF4-FFF2-40B4-BE49-F238E27FC236}">
                <a16:creationId xmlns:a16="http://schemas.microsoft.com/office/drawing/2014/main" id="{DF6A7C17-2CB2-9712-738B-3249DBE86F55}"/>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881EDBCD-A817-3AEB-1D9A-90416BFE98AE}"/>
              </a:ext>
            </a:extLst>
          </p:cNvPr>
          <p:cNvSpPr>
            <a:spLocks noGrp="1"/>
          </p:cNvSpPr>
          <p:nvPr>
            <p:ph type="title"/>
          </p:nvPr>
        </p:nvSpPr>
        <p:spPr>
          <a:xfrm>
            <a:off x="425080" y="155921"/>
            <a:ext cx="9018465" cy="746167"/>
          </a:xfrm>
        </p:spPr>
        <p:txBody>
          <a:bodyPr>
            <a:normAutofit/>
          </a:bodyPr>
          <a:lstStyle/>
          <a:p>
            <a:r>
              <a:rPr lang="es-ES" b="1" dirty="0">
                <a:latin typeface="Times New Roman"/>
                <a:cs typeface="Times New Roman"/>
              </a:rPr>
              <a:t>ETAPA 2. EDA</a:t>
            </a:r>
          </a:p>
        </p:txBody>
      </p:sp>
      <p:pic>
        <p:nvPicPr>
          <p:cNvPr id="2" name="Imagen 1" descr="Gráfico&#10;&#10;El contenido generado por IA puede ser incorrecto.">
            <a:extLst>
              <a:ext uri="{FF2B5EF4-FFF2-40B4-BE49-F238E27FC236}">
                <a16:creationId xmlns:a16="http://schemas.microsoft.com/office/drawing/2014/main" id="{29DF7690-5574-F114-B016-BA455196E9D4}"/>
              </a:ext>
            </a:extLst>
          </p:cNvPr>
          <p:cNvPicPr>
            <a:picLocks noChangeAspect="1"/>
          </p:cNvPicPr>
          <p:nvPr/>
        </p:nvPicPr>
        <p:blipFill>
          <a:blip r:embed="rId2"/>
          <a:srcRect t="4412"/>
          <a:stretch>
            <a:fillRect/>
          </a:stretch>
        </p:blipFill>
        <p:spPr>
          <a:xfrm>
            <a:off x="637903" y="903458"/>
            <a:ext cx="5456296" cy="5268152"/>
          </a:xfrm>
          <a:prstGeom prst="rect">
            <a:avLst/>
          </a:prstGeom>
        </p:spPr>
      </p:pic>
    </p:spTree>
    <p:extLst>
      <p:ext uri="{BB962C8B-B14F-4D97-AF65-F5344CB8AC3E}">
        <p14:creationId xmlns:p14="http://schemas.microsoft.com/office/powerpoint/2010/main" val="2326980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12E0E-653B-2CA6-4FB8-4D6F6DE6E685}"/>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80F6C1B-E9EB-0A6E-D07A-68224593C4ED}"/>
              </a:ext>
            </a:extLst>
          </p:cNvPr>
          <p:cNvSpPr>
            <a:spLocks noGrp="1"/>
          </p:cNvSpPr>
          <p:nvPr>
            <p:ph idx="1"/>
          </p:nvPr>
        </p:nvSpPr>
        <p:spPr>
          <a:xfrm>
            <a:off x="6754730" y="2020225"/>
            <a:ext cx="4445137" cy="2815058"/>
          </a:xfrm>
        </p:spPr>
        <p:txBody>
          <a:bodyPr vert="horz" lIns="91440" tIns="45720" rIns="91440" bIns="45720" rtlCol="0" anchor="t">
            <a:noAutofit/>
          </a:bodyPr>
          <a:lstStyle/>
          <a:p>
            <a:pPr marL="0" indent="0">
              <a:buNone/>
            </a:pPr>
            <a:endParaRPr lang="es-ES" sz="1800" dirty="0">
              <a:latin typeface="Times New Roman"/>
              <a:cs typeface="Times New Roman"/>
            </a:endParaRPr>
          </a:p>
          <a:p>
            <a:r>
              <a:rPr lang="es-ES" sz="1600" dirty="0">
                <a:latin typeface="Calibri"/>
                <a:ea typeface="Calibri"/>
                <a:cs typeface="Calibri"/>
              </a:rPr>
              <a:t>Se observa que las modalidades “Atraco” y “Factor de oportunidad” son las más comunes en casi todos los tipos de hurto.</a:t>
            </a:r>
            <a:endParaRPr lang="es-ES" sz="1600" dirty="0">
              <a:latin typeface="Aptos"/>
              <a:ea typeface="Calibri"/>
              <a:cs typeface="Calibri"/>
            </a:endParaRPr>
          </a:p>
          <a:p>
            <a:endParaRPr lang="es-ES" sz="1600" dirty="0">
              <a:latin typeface="Calibri"/>
              <a:ea typeface="Calibri"/>
              <a:cs typeface="Calibri"/>
            </a:endParaRPr>
          </a:p>
          <a:p>
            <a:r>
              <a:rPr lang="es-ES" sz="1600" dirty="0">
                <a:latin typeface="Calibri"/>
                <a:ea typeface="Calibri"/>
                <a:cs typeface="Calibri"/>
              </a:rPr>
              <a:t>En cambio, “Halado” predomina en los hurtos de motocicletas y vehículos, mientras que “Ventosa” tiene menor representación general.</a:t>
            </a:r>
          </a:p>
          <a:p>
            <a:endParaRPr lang="es-ES" sz="1600" dirty="0">
              <a:latin typeface="Calibri"/>
              <a:cs typeface="Times New Roman"/>
            </a:endParaRPr>
          </a:p>
          <a:p>
            <a:pPr marL="0" indent="0">
              <a:buNone/>
            </a:pPr>
            <a:endParaRPr lang="es-ES" sz="1800" dirty="0">
              <a:latin typeface="Aptos Display"/>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8" name="CuadroTexto 7">
            <a:extLst>
              <a:ext uri="{FF2B5EF4-FFF2-40B4-BE49-F238E27FC236}">
                <a16:creationId xmlns:a16="http://schemas.microsoft.com/office/drawing/2014/main" id="{5F7F6320-120F-8245-DED0-CC0D536C7F41}"/>
              </a:ext>
            </a:extLst>
          </p:cNvPr>
          <p:cNvSpPr txBox="1"/>
          <p:nvPr/>
        </p:nvSpPr>
        <p:spPr>
          <a:xfrm>
            <a:off x="530128" y="6348835"/>
            <a:ext cx="56660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9.</a:t>
            </a:r>
            <a:r>
              <a:rPr lang="es-419" sz="1400" b="1" dirty="0">
                <a:latin typeface="Times New Roman"/>
                <a:ea typeface="+mn-lt"/>
                <a:cs typeface="+mn-lt"/>
              </a:rPr>
              <a:t> Distribución de modalidades dentro de cada caracterización</a:t>
            </a:r>
          </a:p>
        </p:txBody>
      </p:sp>
      <p:sp>
        <p:nvSpPr>
          <p:cNvPr id="11" name="CuadroTexto 10">
            <a:extLst>
              <a:ext uri="{FF2B5EF4-FFF2-40B4-BE49-F238E27FC236}">
                <a16:creationId xmlns:a16="http://schemas.microsoft.com/office/drawing/2014/main" id="{72C8427D-2273-BFB8-57D8-28176B63D301}"/>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030CDB17-544E-6B44-F164-D769CC5D0AB9}"/>
              </a:ext>
            </a:extLst>
          </p:cNvPr>
          <p:cNvSpPr>
            <a:spLocks noGrp="1"/>
          </p:cNvSpPr>
          <p:nvPr>
            <p:ph type="title"/>
          </p:nvPr>
        </p:nvSpPr>
        <p:spPr>
          <a:xfrm>
            <a:off x="425080" y="155921"/>
            <a:ext cx="9018465" cy="746167"/>
          </a:xfrm>
        </p:spPr>
        <p:txBody>
          <a:bodyPr>
            <a:normAutofit/>
          </a:bodyPr>
          <a:lstStyle/>
          <a:p>
            <a:r>
              <a:rPr lang="es-ES" b="1" dirty="0">
                <a:latin typeface="Times New Roman"/>
                <a:cs typeface="Times New Roman"/>
              </a:rPr>
              <a:t>ETAPA 2. EDA</a:t>
            </a:r>
          </a:p>
        </p:txBody>
      </p:sp>
      <p:pic>
        <p:nvPicPr>
          <p:cNvPr id="5" name="Imagen 4" descr="Gráfico, Gráfico de barras&#10;&#10;El contenido generado por IA puede ser incorrecto.">
            <a:extLst>
              <a:ext uri="{FF2B5EF4-FFF2-40B4-BE49-F238E27FC236}">
                <a16:creationId xmlns:a16="http://schemas.microsoft.com/office/drawing/2014/main" id="{98BA1A2B-266F-87CC-46B7-07D0FC948CBB}"/>
              </a:ext>
            </a:extLst>
          </p:cNvPr>
          <p:cNvPicPr>
            <a:picLocks noChangeAspect="1"/>
          </p:cNvPicPr>
          <p:nvPr/>
        </p:nvPicPr>
        <p:blipFill>
          <a:blip r:embed="rId2"/>
          <a:srcRect l="-137" t="5906" r="841" b="-137"/>
          <a:stretch>
            <a:fillRect/>
          </a:stretch>
        </p:blipFill>
        <p:spPr>
          <a:xfrm>
            <a:off x="813741" y="1138296"/>
            <a:ext cx="5285754" cy="5041836"/>
          </a:xfrm>
          <a:prstGeom prst="rect">
            <a:avLst/>
          </a:prstGeom>
        </p:spPr>
      </p:pic>
    </p:spTree>
    <p:extLst>
      <p:ext uri="{BB962C8B-B14F-4D97-AF65-F5344CB8AC3E}">
        <p14:creationId xmlns:p14="http://schemas.microsoft.com/office/powerpoint/2010/main" val="1691035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AF9EB-E862-0C8C-AF57-5D318A44FBD1}"/>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A4F458A-6D91-7172-FB77-945D1B698516}"/>
              </a:ext>
            </a:extLst>
          </p:cNvPr>
          <p:cNvSpPr>
            <a:spLocks noGrp="1"/>
          </p:cNvSpPr>
          <p:nvPr>
            <p:ph idx="1"/>
          </p:nvPr>
        </p:nvSpPr>
        <p:spPr>
          <a:xfrm>
            <a:off x="6374490" y="1713210"/>
            <a:ext cx="4826136" cy="3023250"/>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dirty="0">
                <a:latin typeface="Calibri"/>
                <a:ea typeface="+mn-lt"/>
                <a:cs typeface="+mn-lt"/>
              </a:rPr>
              <a:t>Se observa que las zonas Distrito Agua Blanca y Oriente concentran principalmente estratos bajo-bajo y bajo, reflejando una mayor vulnerabilidad social.</a:t>
            </a:r>
            <a:endParaRPr lang="es-ES" sz="1600">
              <a:latin typeface="Calibri"/>
              <a:ea typeface="Calibri"/>
              <a:cs typeface="Times New Roman"/>
            </a:endParaRPr>
          </a:p>
          <a:p>
            <a:pPr marL="0" indent="0">
              <a:buNone/>
            </a:pPr>
            <a:endParaRPr lang="es-ES" sz="1600" dirty="0">
              <a:latin typeface="Calibri"/>
              <a:ea typeface="+mn-lt"/>
              <a:cs typeface="+mn-lt"/>
            </a:endParaRPr>
          </a:p>
          <a:p>
            <a:r>
              <a:rPr lang="es-ES" sz="1600" dirty="0">
                <a:latin typeface="Calibri"/>
                <a:ea typeface="+mn-lt"/>
                <a:cs typeface="+mn-lt"/>
              </a:rPr>
              <a:t>En contraste, las zonas Sur y </a:t>
            </a:r>
            <a:r>
              <a:rPr lang="es-ES" sz="1600" dirty="0" err="1">
                <a:latin typeface="Calibri"/>
                <a:ea typeface="+mn-lt"/>
                <a:cs typeface="+mn-lt"/>
              </a:rPr>
              <a:t>Nor</a:t>
            </a:r>
            <a:r>
              <a:rPr lang="es-ES" sz="1600" dirty="0">
                <a:latin typeface="Calibri"/>
                <a:ea typeface="+mn-lt"/>
                <a:cs typeface="+mn-lt"/>
              </a:rPr>
              <a:t>-occidente presentan una mayor proporción de estratos medio y medio-alto, mientras que el estrato alto solo tiene presencia relevante en el Sur.</a:t>
            </a:r>
            <a:endParaRPr lang="es-ES" sz="1600">
              <a:latin typeface="Calibri"/>
              <a:ea typeface="Calibri"/>
              <a:cs typeface="Times New Roman"/>
            </a:endParaRPr>
          </a:p>
          <a:p>
            <a:endParaRPr lang="es-ES" sz="1800" dirty="0">
              <a:latin typeface="Aptos"/>
              <a:ea typeface="Calibri"/>
              <a:cs typeface="Times New Roman"/>
            </a:endParaRPr>
          </a:p>
          <a:p>
            <a:endParaRPr lang="es-ES" sz="1800" dirty="0">
              <a:latin typeface="Aptos"/>
              <a:cs typeface="Times New Roman"/>
            </a:endParaRPr>
          </a:p>
        </p:txBody>
      </p:sp>
      <p:sp>
        <p:nvSpPr>
          <p:cNvPr id="8" name="CuadroTexto 7">
            <a:extLst>
              <a:ext uri="{FF2B5EF4-FFF2-40B4-BE49-F238E27FC236}">
                <a16:creationId xmlns:a16="http://schemas.microsoft.com/office/drawing/2014/main" id="{B8CFE9F4-17D7-406D-1F10-B89937EE6A66}"/>
              </a:ext>
            </a:extLst>
          </p:cNvPr>
          <p:cNvSpPr txBox="1"/>
          <p:nvPr/>
        </p:nvSpPr>
        <p:spPr>
          <a:xfrm>
            <a:off x="248724" y="6122898"/>
            <a:ext cx="584234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10.</a:t>
            </a:r>
            <a:r>
              <a:rPr lang="es-419" sz="1400" b="1" dirty="0">
                <a:latin typeface="Times New Roman"/>
                <a:ea typeface="+mn-lt"/>
                <a:cs typeface="+mn-lt"/>
              </a:rPr>
              <a:t>  Relación entre zona y estrato socioeconómico en los hurtos reportados</a:t>
            </a:r>
            <a:endParaRPr lang="es-419" sz="1400" b="1" dirty="0">
              <a:latin typeface="Times New Roman"/>
              <a:ea typeface="+mn-lt"/>
              <a:cs typeface="Times New Roman"/>
            </a:endParaRPr>
          </a:p>
          <a:p>
            <a:pPr algn="ctr"/>
            <a:endParaRPr lang="es-419" sz="1400" b="1" dirty="0">
              <a:latin typeface="Times New Roman"/>
            </a:endParaRPr>
          </a:p>
        </p:txBody>
      </p:sp>
      <p:sp>
        <p:nvSpPr>
          <p:cNvPr id="11" name="CuadroTexto 10">
            <a:extLst>
              <a:ext uri="{FF2B5EF4-FFF2-40B4-BE49-F238E27FC236}">
                <a16:creationId xmlns:a16="http://schemas.microsoft.com/office/drawing/2014/main" id="{90786E8C-622A-A516-1DAB-0BC9720D5044}"/>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C7338027-4288-E32E-AE2A-8FAA62321EC7}"/>
              </a:ext>
            </a:extLst>
          </p:cNvPr>
          <p:cNvSpPr>
            <a:spLocks noGrp="1"/>
          </p:cNvSpPr>
          <p:nvPr>
            <p:ph type="title"/>
          </p:nvPr>
        </p:nvSpPr>
        <p:spPr>
          <a:xfrm>
            <a:off x="414037" y="1312"/>
            <a:ext cx="9018465" cy="746167"/>
          </a:xfrm>
        </p:spPr>
        <p:txBody>
          <a:bodyPr>
            <a:normAutofit/>
          </a:bodyPr>
          <a:lstStyle/>
          <a:p>
            <a:r>
              <a:rPr lang="es-ES" b="1" dirty="0">
                <a:latin typeface="Times New Roman"/>
                <a:cs typeface="Times New Roman"/>
              </a:rPr>
              <a:t>ETAPA 2. EDA</a:t>
            </a:r>
          </a:p>
        </p:txBody>
      </p:sp>
      <p:pic>
        <p:nvPicPr>
          <p:cNvPr id="9" name="Imagen 8">
            <a:extLst>
              <a:ext uri="{FF2B5EF4-FFF2-40B4-BE49-F238E27FC236}">
                <a16:creationId xmlns:a16="http://schemas.microsoft.com/office/drawing/2014/main" id="{33FDAF3F-3411-19EA-524B-FFB1C4281E9A}"/>
              </a:ext>
            </a:extLst>
          </p:cNvPr>
          <p:cNvPicPr>
            <a:picLocks noChangeAspect="1"/>
          </p:cNvPicPr>
          <p:nvPr/>
        </p:nvPicPr>
        <p:blipFill>
          <a:blip r:embed="rId2"/>
          <a:srcRect t="4095"/>
          <a:stretch>
            <a:fillRect/>
          </a:stretch>
        </p:blipFill>
        <p:spPr>
          <a:xfrm>
            <a:off x="634998" y="818445"/>
            <a:ext cx="5465704" cy="5221116"/>
          </a:xfrm>
          <a:prstGeom prst="rect">
            <a:avLst/>
          </a:prstGeom>
        </p:spPr>
      </p:pic>
    </p:spTree>
    <p:extLst>
      <p:ext uri="{BB962C8B-B14F-4D97-AF65-F5344CB8AC3E}">
        <p14:creationId xmlns:p14="http://schemas.microsoft.com/office/powerpoint/2010/main" val="2185784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64CD7-B3F1-B68C-A019-A6187058F41A}"/>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89AB121-404F-067F-AC93-8AD2B61C5893}"/>
              </a:ext>
            </a:extLst>
          </p:cNvPr>
          <p:cNvSpPr>
            <a:spLocks noGrp="1"/>
          </p:cNvSpPr>
          <p:nvPr>
            <p:ph idx="1"/>
          </p:nvPr>
        </p:nvSpPr>
        <p:spPr>
          <a:xfrm>
            <a:off x="6374490" y="2428172"/>
            <a:ext cx="4826136" cy="2308288"/>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dirty="0">
                <a:latin typeface="Calibri"/>
                <a:ea typeface="+mn-lt"/>
                <a:cs typeface="+mn-lt"/>
              </a:rPr>
              <a:t>Se observa que los hurtos fueron más frecuentes en enero y febrero.</a:t>
            </a:r>
            <a:endParaRPr lang="es-ES" sz="1600">
              <a:latin typeface="Calibri"/>
              <a:ea typeface="Calibri"/>
              <a:cs typeface="Times New Roman"/>
            </a:endParaRPr>
          </a:p>
          <a:p>
            <a:pPr marL="0" indent="0">
              <a:buNone/>
            </a:pPr>
            <a:endParaRPr lang="es-ES" sz="1600" dirty="0">
              <a:latin typeface="Calibri"/>
              <a:ea typeface="+mn-lt"/>
              <a:cs typeface="+mn-lt"/>
            </a:endParaRPr>
          </a:p>
          <a:p>
            <a:r>
              <a:rPr lang="es-ES" sz="1600" dirty="0">
                <a:latin typeface="Calibri"/>
                <a:ea typeface="+mn-lt"/>
                <a:cs typeface="+mn-lt"/>
              </a:rPr>
              <a:t>El mes de abril presenta la menor cantidad de hurtos.</a:t>
            </a:r>
            <a:endParaRPr lang="es-ES" sz="1600" dirty="0">
              <a:latin typeface="Calibri"/>
              <a:ea typeface="Calibri"/>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8" name="CuadroTexto 7">
            <a:extLst>
              <a:ext uri="{FF2B5EF4-FFF2-40B4-BE49-F238E27FC236}">
                <a16:creationId xmlns:a16="http://schemas.microsoft.com/office/drawing/2014/main" id="{E91ECB92-A81B-F1E5-BAEC-76537F884FF8}"/>
              </a:ext>
            </a:extLst>
          </p:cNvPr>
          <p:cNvSpPr txBox="1"/>
          <p:nvPr/>
        </p:nvSpPr>
        <p:spPr>
          <a:xfrm>
            <a:off x="248724" y="6122898"/>
            <a:ext cx="584234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11.</a:t>
            </a:r>
            <a:r>
              <a:rPr lang="es-419" sz="1400" b="1" dirty="0">
                <a:latin typeface="Times New Roman"/>
                <a:ea typeface="+mn-lt"/>
                <a:cs typeface="+mn-lt"/>
              </a:rPr>
              <a:t>  Frecuencia de hurtos por mes en Cali</a:t>
            </a:r>
          </a:p>
        </p:txBody>
      </p:sp>
      <p:sp>
        <p:nvSpPr>
          <p:cNvPr id="11" name="CuadroTexto 10">
            <a:extLst>
              <a:ext uri="{FF2B5EF4-FFF2-40B4-BE49-F238E27FC236}">
                <a16:creationId xmlns:a16="http://schemas.microsoft.com/office/drawing/2014/main" id="{66A4E6E0-0BEC-BD76-1D56-6BFFAA5342CB}"/>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748138F0-EB6E-D51A-BD04-5F3C8DCA3D5A}"/>
              </a:ext>
            </a:extLst>
          </p:cNvPr>
          <p:cNvSpPr>
            <a:spLocks noGrp="1"/>
          </p:cNvSpPr>
          <p:nvPr>
            <p:ph type="title"/>
          </p:nvPr>
        </p:nvSpPr>
        <p:spPr>
          <a:xfrm>
            <a:off x="414037" y="1312"/>
            <a:ext cx="9018465" cy="746167"/>
          </a:xfrm>
        </p:spPr>
        <p:txBody>
          <a:bodyPr>
            <a:normAutofit/>
          </a:bodyPr>
          <a:lstStyle/>
          <a:p>
            <a:r>
              <a:rPr lang="es-ES" b="1" dirty="0">
                <a:latin typeface="Times New Roman"/>
                <a:cs typeface="Times New Roman"/>
              </a:rPr>
              <a:t>ETAPA 2. EDA</a:t>
            </a:r>
          </a:p>
        </p:txBody>
      </p:sp>
      <p:pic>
        <p:nvPicPr>
          <p:cNvPr id="2" name="Imagen 1" descr="Gráfico, Gráfico de barras&#10;&#10;El contenido generado por IA puede ser incorrecto.">
            <a:extLst>
              <a:ext uri="{FF2B5EF4-FFF2-40B4-BE49-F238E27FC236}">
                <a16:creationId xmlns:a16="http://schemas.microsoft.com/office/drawing/2014/main" id="{B3C8A9A4-5B2D-1A91-2CAB-5C7A455CB0D1}"/>
              </a:ext>
            </a:extLst>
          </p:cNvPr>
          <p:cNvPicPr>
            <a:picLocks noChangeAspect="1"/>
          </p:cNvPicPr>
          <p:nvPr/>
        </p:nvPicPr>
        <p:blipFill>
          <a:blip r:embed="rId2"/>
          <a:srcRect t="4132"/>
          <a:stretch>
            <a:fillRect/>
          </a:stretch>
        </p:blipFill>
        <p:spPr>
          <a:xfrm>
            <a:off x="468453" y="1047009"/>
            <a:ext cx="5155260" cy="4938891"/>
          </a:xfrm>
          <a:prstGeom prst="rect">
            <a:avLst/>
          </a:prstGeom>
        </p:spPr>
      </p:pic>
    </p:spTree>
    <p:extLst>
      <p:ext uri="{BB962C8B-B14F-4D97-AF65-F5344CB8AC3E}">
        <p14:creationId xmlns:p14="http://schemas.microsoft.com/office/powerpoint/2010/main" val="2583425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E24F5-0704-4A5D-34F2-1CCC6E898AD4}"/>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5139596-3D7D-4083-6EE2-8E5ED235A761}"/>
              </a:ext>
            </a:extLst>
          </p:cNvPr>
          <p:cNvSpPr>
            <a:spLocks noGrp="1"/>
          </p:cNvSpPr>
          <p:nvPr>
            <p:ph idx="1"/>
          </p:nvPr>
        </p:nvSpPr>
        <p:spPr>
          <a:xfrm>
            <a:off x="6833778" y="4190654"/>
            <a:ext cx="4890683" cy="2456455"/>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dirty="0">
                <a:latin typeface="Calibri"/>
                <a:ea typeface="+mn-lt"/>
                <a:cs typeface="+mn-lt"/>
              </a:rPr>
              <a:t>Seleccionamos los 21 primeros componentes o dimensiones factoriales porque  retienen el 70.28 % de la variabilidad total.</a:t>
            </a:r>
            <a:endParaRPr lang="es-ES" sz="1600" b="1">
              <a:latin typeface="Aptos"/>
              <a:ea typeface="Calibri"/>
              <a:cs typeface="Times New Roman"/>
            </a:endParaRPr>
          </a:p>
          <a:p>
            <a:endParaRPr lang="es-ES" sz="1600" dirty="0">
              <a:latin typeface="Calibri"/>
              <a:ea typeface="Calibri"/>
              <a:cs typeface="Times New Roman"/>
            </a:endParaRPr>
          </a:p>
          <a:p>
            <a:r>
              <a:rPr lang="es-ES" sz="1600" dirty="0">
                <a:latin typeface="Calibri"/>
                <a:ea typeface="+mn-lt"/>
                <a:cs typeface="+mn-lt"/>
              </a:rPr>
              <a:t>El ACM generó 36 dimensiones por el </a:t>
            </a:r>
            <a:r>
              <a:rPr lang="es-ES" sz="1600" i="1" dirty="0" err="1">
                <a:latin typeface="Calibri"/>
                <a:ea typeface="+mn-lt"/>
                <a:cs typeface="+mn-lt"/>
              </a:rPr>
              <a:t>one-hot</a:t>
            </a:r>
            <a:r>
              <a:rPr lang="es-ES" sz="1600" i="1" dirty="0">
                <a:latin typeface="Calibri"/>
                <a:ea typeface="+mn-lt"/>
                <a:cs typeface="+mn-lt"/>
              </a:rPr>
              <a:t> </a:t>
            </a:r>
            <a:r>
              <a:rPr lang="es-ES" sz="1600" i="1" dirty="0" err="1">
                <a:latin typeface="Calibri"/>
                <a:ea typeface="+mn-lt"/>
                <a:cs typeface="+mn-lt"/>
              </a:rPr>
              <a:t>encoding</a:t>
            </a:r>
            <a:r>
              <a:rPr lang="es-ES" sz="1600" i="1" dirty="0">
                <a:latin typeface="Calibri"/>
                <a:ea typeface="+mn-lt"/>
                <a:cs typeface="+mn-lt"/>
              </a:rPr>
              <a:t>.</a:t>
            </a:r>
            <a:endParaRPr lang="es-ES" sz="1600" dirty="0">
              <a:latin typeface="Calibri"/>
              <a:ea typeface="+mn-lt"/>
              <a:cs typeface="+mn-lt"/>
            </a:endParaRPr>
          </a:p>
          <a:p>
            <a:endParaRPr lang="es-ES" sz="1600" dirty="0">
              <a:latin typeface="Aptos"/>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11" name="CuadroTexto 10">
            <a:extLst>
              <a:ext uri="{FF2B5EF4-FFF2-40B4-BE49-F238E27FC236}">
                <a16:creationId xmlns:a16="http://schemas.microsoft.com/office/drawing/2014/main" id="{03985BA3-2F2B-2097-A21B-46CCC843B929}"/>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4977A0D4-68BA-9E99-90FD-3A07449871BC}"/>
              </a:ext>
            </a:extLst>
          </p:cNvPr>
          <p:cNvSpPr>
            <a:spLocks noGrp="1"/>
          </p:cNvSpPr>
          <p:nvPr>
            <p:ph type="title"/>
          </p:nvPr>
        </p:nvSpPr>
        <p:spPr>
          <a:xfrm>
            <a:off x="414037" y="142826"/>
            <a:ext cx="9018465" cy="746167"/>
          </a:xfrm>
        </p:spPr>
        <p:txBody>
          <a:bodyPr>
            <a:normAutofit/>
          </a:bodyPr>
          <a:lstStyle/>
          <a:p>
            <a:r>
              <a:rPr lang="es-ES" b="1" dirty="0">
                <a:latin typeface="Times New Roman"/>
                <a:cs typeface="Times New Roman"/>
              </a:rPr>
              <a:t>ETAPA 3. ACM</a:t>
            </a:r>
          </a:p>
        </p:txBody>
      </p:sp>
      <p:sp>
        <p:nvSpPr>
          <p:cNvPr id="5" name="CuadroTexto 4">
            <a:extLst>
              <a:ext uri="{FF2B5EF4-FFF2-40B4-BE49-F238E27FC236}">
                <a16:creationId xmlns:a16="http://schemas.microsoft.com/office/drawing/2014/main" id="{44195FFC-E77D-7EC0-5E44-4D1383C9715A}"/>
              </a:ext>
            </a:extLst>
          </p:cNvPr>
          <p:cNvSpPr txBox="1"/>
          <p:nvPr/>
        </p:nvSpPr>
        <p:spPr>
          <a:xfrm>
            <a:off x="257155" y="6132111"/>
            <a:ext cx="59997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12.</a:t>
            </a:r>
            <a:r>
              <a:rPr lang="es-419" sz="1400" b="1" dirty="0">
                <a:latin typeface="Times New Roman"/>
                <a:ea typeface="+mn-lt"/>
                <a:cs typeface="+mn-lt"/>
              </a:rPr>
              <a:t> </a:t>
            </a:r>
            <a:r>
              <a:rPr lang="es-419" sz="1400" b="1" dirty="0" err="1">
                <a:latin typeface="Times New Roman"/>
                <a:ea typeface="+mn-lt"/>
                <a:cs typeface="+mn-lt"/>
              </a:rPr>
              <a:t>Scree</a:t>
            </a:r>
            <a:r>
              <a:rPr lang="es-419" sz="1400" b="1" dirty="0">
                <a:latin typeface="Times New Roman"/>
                <a:ea typeface="+mn-lt"/>
                <a:cs typeface="+mn-lt"/>
              </a:rPr>
              <a:t> </a:t>
            </a:r>
            <a:r>
              <a:rPr lang="es-419" sz="1400" b="1" dirty="0" err="1">
                <a:latin typeface="Times New Roman"/>
                <a:ea typeface="+mn-lt"/>
                <a:cs typeface="+mn-lt"/>
              </a:rPr>
              <a:t>Plot</a:t>
            </a:r>
            <a:r>
              <a:rPr lang="es-419" sz="1400" b="1" dirty="0">
                <a:latin typeface="Times New Roman"/>
                <a:ea typeface="+mn-lt"/>
                <a:cs typeface="+mn-lt"/>
              </a:rPr>
              <a:t>: Porcentaje de variabilidad explicada por cada componente</a:t>
            </a:r>
            <a:endParaRPr lang="es-ES" b="1" dirty="0">
              <a:latin typeface="Times New Roman"/>
              <a:cs typeface="Times New Roman"/>
            </a:endParaRPr>
          </a:p>
        </p:txBody>
      </p:sp>
      <p:pic>
        <p:nvPicPr>
          <p:cNvPr id="6" name="Imagen 5" descr="Gráfico, Gráfico de barras, Histograma&#10;&#10;El contenido generado por IA puede ser incorrecto.">
            <a:extLst>
              <a:ext uri="{FF2B5EF4-FFF2-40B4-BE49-F238E27FC236}">
                <a16:creationId xmlns:a16="http://schemas.microsoft.com/office/drawing/2014/main" id="{BBD9BFAE-966D-40AF-BDD9-39B9C9947B9C}"/>
              </a:ext>
            </a:extLst>
          </p:cNvPr>
          <p:cNvPicPr>
            <a:picLocks noChangeAspect="1"/>
          </p:cNvPicPr>
          <p:nvPr/>
        </p:nvPicPr>
        <p:blipFill>
          <a:blip r:embed="rId2"/>
          <a:srcRect l="159" t="5873" r="780"/>
          <a:stretch>
            <a:fillRect/>
          </a:stretch>
        </p:blipFill>
        <p:spPr>
          <a:xfrm>
            <a:off x="585462" y="964726"/>
            <a:ext cx="5350215" cy="4935963"/>
          </a:xfrm>
          <a:prstGeom prst="rect">
            <a:avLst/>
          </a:prstGeom>
        </p:spPr>
      </p:pic>
      <p:sp>
        <p:nvSpPr>
          <p:cNvPr id="8" name="CuadroTexto 7">
            <a:extLst>
              <a:ext uri="{FF2B5EF4-FFF2-40B4-BE49-F238E27FC236}">
                <a16:creationId xmlns:a16="http://schemas.microsoft.com/office/drawing/2014/main" id="{162A4CF9-66BD-724A-72EA-2F987C2474D5}"/>
              </a:ext>
            </a:extLst>
          </p:cNvPr>
          <p:cNvSpPr txBox="1"/>
          <p:nvPr/>
        </p:nvSpPr>
        <p:spPr>
          <a:xfrm>
            <a:off x="6623012" y="3877482"/>
            <a:ext cx="50940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Tabla 2.</a:t>
            </a:r>
            <a:r>
              <a:rPr lang="es-419" sz="1400" b="1" dirty="0">
                <a:latin typeface="Times New Roman"/>
                <a:ea typeface="+mn-lt"/>
                <a:cs typeface="+mn-lt"/>
              </a:rPr>
              <a:t> Varianza explicada por los componentes principales</a:t>
            </a:r>
            <a:endParaRPr lang="es-419" sz="1400" b="1" dirty="0">
              <a:latin typeface="Times New Roman"/>
            </a:endParaRPr>
          </a:p>
        </p:txBody>
      </p:sp>
      <p:pic>
        <p:nvPicPr>
          <p:cNvPr id="7" name="Imagen 6" descr="Tabla&#10;&#10;El contenido generado por IA puede ser incorrecto.">
            <a:extLst>
              <a:ext uri="{FF2B5EF4-FFF2-40B4-BE49-F238E27FC236}">
                <a16:creationId xmlns:a16="http://schemas.microsoft.com/office/drawing/2014/main" id="{996FFBB0-4C52-1C53-C6F0-8F04C32AA62D}"/>
              </a:ext>
            </a:extLst>
          </p:cNvPr>
          <p:cNvPicPr>
            <a:picLocks noChangeAspect="1"/>
          </p:cNvPicPr>
          <p:nvPr/>
        </p:nvPicPr>
        <p:blipFill>
          <a:blip r:embed="rId3"/>
          <a:stretch>
            <a:fillRect/>
          </a:stretch>
        </p:blipFill>
        <p:spPr>
          <a:xfrm>
            <a:off x="7059567" y="277633"/>
            <a:ext cx="4233259" cy="3512310"/>
          </a:xfrm>
          <a:prstGeom prst="rect">
            <a:avLst/>
          </a:prstGeom>
        </p:spPr>
      </p:pic>
    </p:spTree>
    <p:extLst>
      <p:ext uri="{BB962C8B-B14F-4D97-AF65-F5344CB8AC3E}">
        <p14:creationId xmlns:p14="http://schemas.microsoft.com/office/powerpoint/2010/main" val="1623055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CC56E-7E78-FEA2-F334-4F7610F244E3}"/>
            </a:ext>
          </a:extLst>
        </p:cNvPr>
        <p:cNvGrpSpPr/>
        <p:nvPr/>
      </p:nvGrpSpPr>
      <p:grpSpPr>
        <a:xfrm>
          <a:off x="0" y="0"/>
          <a:ext cx="0" cy="0"/>
          <a:chOff x="0" y="0"/>
          <a:chExt cx="0" cy="0"/>
        </a:xfrm>
      </p:grpSpPr>
      <p:sp>
        <p:nvSpPr>
          <p:cNvPr id="11" name="CuadroTexto 10">
            <a:extLst>
              <a:ext uri="{FF2B5EF4-FFF2-40B4-BE49-F238E27FC236}">
                <a16:creationId xmlns:a16="http://schemas.microsoft.com/office/drawing/2014/main" id="{A743DB02-0B2D-C46D-D3FF-BAB5355AA00D}"/>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5D9077BA-F845-5D71-1C96-E99E9273B483}"/>
              </a:ext>
            </a:extLst>
          </p:cNvPr>
          <p:cNvSpPr>
            <a:spLocks noGrp="1"/>
          </p:cNvSpPr>
          <p:nvPr>
            <p:ph type="title"/>
          </p:nvPr>
        </p:nvSpPr>
        <p:spPr>
          <a:xfrm>
            <a:off x="414037" y="142826"/>
            <a:ext cx="9018465" cy="746167"/>
          </a:xfrm>
        </p:spPr>
        <p:txBody>
          <a:bodyPr>
            <a:normAutofit/>
          </a:bodyPr>
          <a:lstStyle/>
          <a:p>
            <a:r>
              <a:rPr lang="es-ES" b="1" dirty="0">
                <a:latin typeface="Times New Roman"/>
                <a:cs typeface="Times New Roman"/>
              </a:rPr>
              <a:t>ETAPA 3. ACM</a:t>
            </a:r>
          </a:p>
        </p:txBody>
      </p:sp>
      <p:sp>
        <p:nvSpPr>
          <p:cNvPr id="5" name="CuadroTexto 4">
            <a:extLst>
              <a:ext uri="{FF2B5EF4-FFF2-40B4-BE49-F238E27FC236}">
                <a16:creationId xmlns:a16="http://schemas.microsoft.com/office/drawing/2014/main" id="{AF0792D9-0228-DEA3-9A2E-744D2B3BAFDF}"/>
              </a:ext>
            </a:extLst>
          </p:cNvPr>
          <p:cNvSpPr txBox="1"/>
          <p:nvPr/>
        </p:nvSpPr>
        <p:spPr>
          <a:xfrm>
            <a:off x="627269" y="6088568"/>
            <a:ext cx="59997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13. </a:t>
            </a:r>
            <a:r>
              <a:rPr lang="es-419" sz="1400" b="1" dirty="0" err="1">
                <a:latin typeface="Times New Roman"/>
                <a:ea typeface="+mn-lt"/>
                <a:cs typeface="+mn-lt"/>
              </a:rPr>
              <a:t>Biplot</a:t>
            </a:r>
            <a:r>
              <a:rPr lang="es-419" sz="1400" b="1" dirty="0">
                <a:latin typeface="Times New Roman"/>
                <a:ea typeface="+mn-lt"/>
                <a:cs typeface="+mn-lt"/>
              </a:rPr>
              <a:t> conjunto: representación simultánea de individuos y categorías de las variables </a:t>
            </a:r>
            <a:r>
              <a:rPr lang="es-419" sz="1400" b="1" dirty="0">
                <a:latin typeface="Times New Roman"/>
                <a:ea typeface="+mn-lt"/>
                <a:cs typeface="Times New Roman"/>
              </a:rPr>
              <a:t>en el plano principal </a:t>
            </a:r>
            <a:r>
              <a:rPr lang="es-419" sz="1400" b="1" dirty="0">
                <a:latin typeface="Times New Roman"/>
                <a:ea typeface="+mn-lt"/>
                <a:cs typeface="+mn-lt"/>
              </a:rPr>
              <a:t> (C1 y C2)</a:t>
            </a:r>
            <a:endParaRPr lang="es-419" sz="1400" b="1" dirty="0">
              <a:latin typeface="Times New Roman"/>
              <a:cs typeface="Times New Roman"/>
            </a:endParaRPr>
          </a:p>
        </p:txBody>
      </p:sp>
      <p:pic>
        <p:nvPicPr>
          <p:cNvPr id="3" name="Imagen 2" descr="Gráfico, Gráfico de dispersión&#10;&#10;El contenido generado por IA puede ser incorrecto.">
            <a:extLst>
              <a:ext uri="{FF2B5EF4-FFF2-40B4-BE49-F238E27FC236}">
                <a16:creationId xmlns:a16="http://schemas.microsoft.com/office/drawing/2014/main" id="{F81A7B93-F456-9A78-3E18-131BADF9A1F6}"/>
              </a:ext>
            </a:extLst>
          </p:cNvPr>
          <p:cNvPicPr>
            <a:picLocks noChangeAspect="1"/>
          </p:cNvPicPr>
          <p:nvPr/>
        </p:nvPicPr>
        <p:blipFill>
          <a:blip r:embed="rId2"/>
          <a:srcRect l="467" t="4990" r="607" b="-1130"/>
          <a:stretch>
            <a:fillRect/>
          </a:stretch>
        </p:blipFill>
        <p:spPr>
          <a:xfrm>
            <a:off x="416379" y="914399"/>
            <a:ext cx="6423579" cy="5033944"/>
          </a:xfrm>
          <a:prstGeom prst="rect">
            <a:avLst/>
          </a:prstGeom>
        </p:spPr>
      </p:pic>
      <p:sp>
        <p:nvSpPr>
          <p:cNvPr id="7" name="Marcador de contenido 2">
            <a:extLst>
              <a:ext uri="{FF2B5EF4-FFF2-40B4-BE49-F238E27FC236}">
                <a16:creationId xmlns:a16="http://schemas.microsoft.com/office/drawing/2014/main" id="{048566BC-8F7A-5662-6DCD-5E3476C327FD}"/>
              </a:ext>
            </a:extLst>
          </p:cNvPr>
          <p:cNvSpPr>
            <a:spLocks noGrp="1"/>
          </p:cNvSpPr>
          <p:nvPr>
            <p:ph idx="1"/>
          </p:nvPr>
        </p:nvSpPr>
        <p:spPr>
          <a:xfrm>
            <a:off x="7149464" y="2193969"/>
            <a:ext cx="4837021" cy="2848035"/>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dirty="0">
                <a:latin typeface="Calibri"/>
                <a:ea typeface="+mn-lt"/>
                <a:cs typeface="+mn-lt"/>
              </a:rPr>
              <a:t>Cada punto azul representa una observación individual del </a:t>
            </a:r>
            <a:r>
              <a:rPr lang="es-ES" sz="1600" dirty="0" err="1">
                <a:latin typeface="Calibri"/>
                <a:ea typeface="+mn-lt"/>
                <a:cs typeface="+mn-lt"/>
              </a:rPr>
              <a:t>dataset</a:t>
            </a:r>
            <a:r>
              <a:rPr lang="es-ES" sz="1600" dirty="0">
                <a:latin typeface="Calibri"/>
                <a:ea typeface="+mn-lt"/>
                <a:cs typeface="+mn-lt"/>
              </a:rPr>
              <a:t>, es decir un registro de hurto.</a:t>
            </a:r>
          </a:p>
          <a:p>
            <a:pPr marL="0" indent="0">
              <a:buNone/>
            </a:pPr>
            <a:endParaRPr lang="es-ES" sz="1600" dirty="0">
              <a:latin typeface="Calibri"/>
              <a:ea typeface="Calibri"/>
              <a:cs typeface="Times New Roman"/>
            </a:endParaRPr>
          </a:p>
          <a:p>
            <a:r>
              <a:rPr lang="es-ES" sz="1600" dirty="0">
                <a:latin typeface="Calibri"/>
                <a:ea typeface="+mn-lt"/>
                <a:cs typeface="+mn-lt"/>
              </a:rPr>
              <a:t>Cada punto rojo en el </a:t>
            </a:r>
            <a:r>
              <a:rPr lang="es-ES" sz="1600" err="1">
                <a:latin typeface="Calibri"/>
                <a:ea typeface="+mn-lt"/>
                <a:cs typeface="+mn-lt"/>
              </a:rPr>
              <a:t>biplot</a:t>
            </a:r>
            <a:r>
              <a:rPr lang="es-ES" sz="1600" dirty="0">
                <a:latin typeface="Calibri"/>
                <a:ea typeface="+mn-lt"/>
                <a:cs typeface="+mn-lt"/>
              </a:rPr>
              <a:t> corresponde a una categoría dentro de las variables</a:t>
            </a:r>
          </a:p>
          <a:p>
            <a:endParaRPr lang="es-ES" sz="1600" dirty="0">
              <a:latin typeface="Aptos"/>
              <a:cs typeface="Times New Roman"/>
            </a:endParaRPr>
          </a:p>
          <a:p>
            <a:endParaRPr lang="es-ES" sz="1800" dirty="0">
              <a:latin typeface="Aptos"/>
              <a:cs typeface="Times New Roman"/>
            </a:endParaRPr>
          </a:p>
          <a:p>
            <a:endParaRPr lang="es-ES" sz="1800" dirty="0">
              <a:latin typeface="Aptos"/>
              <a:cs typeface="Times New Roman"/>
            </a:endParaRPr>
          </a:p>
        </p:txBody>
      </p:sp>
    </p:spTree>
    <p:extLst>
      <p:ext uri="{BB962C8B-B14F-4D97-AF65-F5344CB8AC3E}">
        <p14:creationId xmlns:p14="http://schemas.microsoft.com/office/powerpoint/2010/main" val="3849340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5DCB0-D5B8-28D3-C3F3-8968B7BE5429}"/>
            </a:ext>
          </a:extLst>
        </p:cNvPr>
        <p:cNvGrpSpPr/>
        <p:nvPr/>
      </p:nvGrpSpPr>
      <p:grpSpPr>
        <a:xfrm>
          <a:off x="0" y="0"/>
          <a:ext cx="0" cy="0"/>
          <a:chOff x="0" y="0"/>
          <a:chExt cx="0" cy="0"/>
        </a:xfrm>
      </p:grpSpPr>
      <p:sp>
        <p:nvSpPr>
          <p:cNvPr id="11" name="CuadroTexto 10">
            <a:extLst>
              <a:ext uri="{FF2B5EF4-FFF2-40B4-BE49-F238E27FC236}">
                <a16:creationId xmlns:a16="http://schemas.microsoft.com/office/drawing/2014/main" id="{57E4177B-B985-A4BF-C770-EA9996F5E0F6}"/>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2D89328E-3211-B864-6327-07793044D30A}"/>
              </a:ext>
            </a:extLst>
          </p:cNvPr>
          <p:cNvSpPr>
            <a:spLocks noGrp="1"/>
          </p:cNvSpPr>
          <p:nvPr>
            <p:ph type="title"/>
          </p:nvPr>
        </p:nvSpPr>
        <p:spPr>
          <a:xfrm>
            <a:off x="414037" y="142826"/>
            <a:ext cx="9018465" cy="746167"/>
          </a:xfrm>
        </p:spPr>
        <p:txBody>
          <a:bodyPr>
            <a:normAutofit/>
          </a:bodyPr>
          <a:lstStyle/>
          <a:p>
            <a:r>
              <a:rPr lang="es-ES" b="1" dirty="0">
                <a:latin typeface="Times New Roman"/>
                <a:cs typeface="Times New Roman"/>
              </a:rPr>
              <a:t>ETAPA 3. ACM</a:t>
            </a:r>
          </a:p>
        </p:txBody>
      </p:sp>
      <p:sp>
        <p:nvSpPr>
          <p:cNvPr id="5" name="CuadroTexto 4">
            <a:extLst>
              <a:ext uri="{FF2B5EF4-FFF2-40B4-BE49-F238E27FC236}">
                <a16:creationId xmlns:a16="http://schemas.microsoft.com/office/drawing/2014/main" id="{3569E99A-8E5D-349B-E9F6-D955F2CBEC50}"/>
              </a:ext>
            </a:extLst>
          </p:cNvPr>
          <p:cNvSpPr txBox="1"/>
          <p:nvPr/>
        </p:nvSpPr>
        <p:spPr>
          <a:xfrm>
            <a:off x="257155" y="6132111"/>
            <a:ext cx="59997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14.</a:t>
            </a:r>
            <a:r>
              <a:rPr lang="es-419" sz="1400" b="1" dirty="0">
                <a:latin typeface="Times New Roman"/>
                <a:ea typeface="+mn-lt"/>
                <a:cs typeface="+mn-lt"/>
              </a:rPr>
              <a:t> </a:t>
            </a:r>
            <a:r>
              <a:rPr lang="es-419" sz="1400" b="1" dirty="0" err="1">
                <a:latin typeface="Times New Roman"/>
                <a:ea typeface="+mn-lt"/>
                <a:cs typeface="+mn-lt"/>
              </a:rPr>
              <a:t>Biplot</a:t>
            </a:r>
            <a:r>
              <a:rPr lang="es-419" sz="1400" b="1" dirty="0">
                <a:latin typeface="Times New Roman"/>
                <a:ea typeface="+mn-lt"/>
                <a:cs typeface="+mn-lt"/>
              </a:rPr>
              <a:t>: Representación de las categorías de las variables cualitativas </a:t>
            </a:r>
            <a:r>
              <a:rPr lang="es-419" sz="1400" b="1" dirty="0">
                <a:latin typeface="Times New Roman"/>
                <a:ea typeface="+mn-lt"/>
                <a:cs typeface="Times New Roman"/>
              </a:rPr>
              <a:t>en el plano principal </a:t>
            </a:r>
            <a:r>
              <a:rPr lang="es-419" sz="1400" b="1" dirty="0">
                <a:latin typeface="Times New Roman"/>
                <a:ea typeface="+mn-lt"/>
                <a:cs typeface="+mn-lt"/>
              </a:rPr>
              <a:t> (C1 y C2).</a:t>
            </a:r>
          </a:p>
        </p:txBody>
      </p:sp>
      <p:pic>
        <p:nvPicPr>
          <p:cNvPr id="7" name="Imagen 6" descr="Gráfico, Gráfico de dispersión&#10;&#10;El contenido generado por IA puede ser incorrecto.">
            <a:extLst>
              <a:ext uri="{FF2B5EF4-FFF2-40B4-BE49-F238E27FC236}">
                <a16:creationId xmlns:a16="http://schemas.microsoft.com/office/drawing/2014/main" id="{C619D65C-29AA-4EFE-6037-D1B9985DED79}"/>
              </a:ext>
            </a:extLst>
          </p:cNvPr>
          <p:cNvPicPr>
            <a:picLocks noChangeAspect="1"/>
          </p:cNvPicPr>
          <p:nvPr/>
        </p:nvPicPr>
        <p:blipFill>
          <a:blip r:embed="rId2"/>
          <a:srcRect l="-508" t="6403" r="731" b="145"/>
          <a:stretch>
            <a:fillRect/>
          </a:stretch>
        </p:blipFill>
        <p:spPr>
          <a:xfrm>
            <a:off x="253219" y="1028866"/>
            <a:ext cx="6387066" cy="4799384"/>
          </a:xfrm>
          <a:prstGeom prst="rect">
            <a:avLst/>
          </a:prstGeom>
        </p:spPr>
      </p:pic>
      <p:sp>
        <p:nvSpPr>
          <p:cNvPr id="10" name="Marcador de contenido 2">
            <a:extLst>
              <a:ext uri="{FF2B5EF4-FFF2-40B4-BE49-F238E27FC236}">
                <a16:creationId xmlns:a16="http://schemas.microsoft.com/office/drawing/2014/main" id="{15AA1849-26CF-2287-2A0D-5CEA27A22914}"/>
              </a:ext>
            </a:extLst>
          </p:cNvPr>
          <p:cNvSpPr>
            <a:spLocks noGrp="1"/>
          </p:cNvSpPr>
          <p:nvPr>
            <p:ph idx="1"/>
          </p:nvPr>
        </p:nvSpPr>
        <p:spPr>
          <a:xfrm>
            <a:off x="6940697" y="1014435"/>
            <a:ext cx="5045788" cy="5645514"/>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b="1" dirty="0">
                <a:latin typeface="Calibri"/>
                <a:ea typeface="+mn-lt"/>
                <a:cs typeface="+mn-lt"/>
              </a:rPr>
              <a:t>Cuadrante superior derecho:</a:t>
            </a:r>
            <a:br>
              <a:rPr lang="es-ES" sz="1600" b="1" dirty="0">
                <a:latin typeface="Calibri"/>
                <a:ea typeface="+mn-lt"/>
                <a:cs typeface="+mn-lt"/>
              </a:rPr>
            </a:br>
            <a:r>
              <a:rPr lang="es-ES" sz="1400" dirty="0">
                <a:latin typeface="Calibri"/>
                <a:ea typeface="+mn-lt"/>
                <a:cs typeface="+mn-lt"/>
              </a:rPr>
              <a:t>Se asocian hurtos a residencias, autopartes y establecimientos, vinculados con estratos medio, medio-alto y alto, en zonas Sur y </a:t>
            </a:r>
            <a:r>
              <a:rPr lang="es-ES" sz="1400" dirty="0" err="1">
                <a:latin typeface="Calibri"/>
                <a:ea typeface="+mn-lt"/>
                <a:cs typeface="+mn-lt"/>
              </a:rPr>
              <a:t>Nor</a:t>
            </a:r>
            <a:r>
              <a:rPr lang="es-ES" sz="1400" dirty="0">
                <a:latin typeface="Calibri"/>
                <a:ea typeface="+mn-lt"/>
                <a:cs typeface="+mn-lt"/>
              </a:rPr>
              <a:t>-Occidente, con modalidades como factor de oportunidad, violación de cerradura y ventosa. Estos hechos se concentran en las franjas de madrugada y tarde, especialmente los días viernes</a:t>
            </a:r>
            <a:r>
              <a:rPr lang="es-ES" sz="1600" dirty="0">
                <a:ea typeface="+mn-lt"/>
                <a:cs typeface="+mn-lt"/>
              </a:rPr>
              <a:t>.</a:t>
            </a:r>
            <a:endParaRPr lang="es-ES" sz="1400" dirty="0">
              <a:latin typeface="Calibri"/>
              <a:ea typeface="+mn-lt"/>
              <a:cs typeface="+mn-lt"/>
            </a:endParaRPr>
          </a:p>
          <a:p>
            <a:r>
              <a:rPr lang="es-ES" sz="1600" b="1" dirty="0">
                <a:latin typeface="Calibri"/>
                <a:ea typeface="+mn-lt"/>
                <a:cs typeface="+mn-lt"/>
              </a:rPr>
              <a:t>Cuadrante superior izquierdo:</a:t>
            </a:r>
            <a:br>
              <a:rPr lang="es-ES" sz="1600" b="1" dirty="0">
                <a:latin typeface="Calibri"/>
                <a:ea typeface="+mn-lt"/>
                <a:cs typeface="+mn-lt"/>
              </a:rPr>
            </a:br>
            <a:r>
              <a:rPr lang="es-ES" sz="1400" dirty="0">
                <a:latin typeface="Calibri"/>
                <a:ea typeface="+mn-lt"/>
                <a:cs typeface="+mn-lt"/>
              </a:rPr>
              <a:t>Se asocian hurtos de vehículos, motocicletas y bicicletas mediante la modalidad de halado, ocurridos los días sábado y domingo en</a:t>
            </a:r>
            <a:r>
              <a:rPr lang="es-ES" sz="1400" dirty="0">
                <a:latin typeface="Calibri"/>
                <a:ea typeface="Calibri"/>
                <a:cs typeface="Calibri"/>
              </a:rPr>
              <a:t> zonas d</a:t>
            </a:r>
            <a:r>
              <a:rPr lang="es-ES" sz="1400" dirty="0">
                <a:latin typeface="Calibri"/>
                <a:ea typeface="+mn-lt"/>
                <a:cs typeface="+mn-lt"/>
              </a:rPr>
              <a:t>el </a:t>
            </a:r>
            <a:r>
              <a:rPr lang="es-ES" sz="1400" dirty="0" err="1">
                <a:latin typeface="Calibri"/>
                <a:ea typeface="+mn-lt"/>
                <a:cs typeface="+mn-lt"/>
              </a:rPr>
              <a:t>Nor</a:t>
            </a:r>
            <a:r>
              <a:rPr lang="es-ES" sz="1400" dirty="0">
                <a:latin typeface="Calibri"/>
                <a:ea typeface="+mn-lt"/>
                <a:cs typeface="+mn-lt"/>
              </a:rPr>
              <a:t>-Oriente y Oriente de la ciudad, vinculados principalmente con estrato medio-bajo.</a:t>
            </a:r>
            <a:endParaRPr lang="es-ES" sz="1400" dirty="0">
              <a:latin typeface="Calibri"/>
              <a:ea typeface="Calibri"/>
              <a:cs typeface="Calibri"/>
            </a:endParaRPr>
          </a:p>
          <a:p>
            <a:r>
              <a:rPr lang="es-ES" sz="1600" b="1" dirty="0">
                <a:latin typeface="Calibri"/>
                <a:ea typeface="+mn-lt"/>
                <a:cs typeface="+mn-lt"/>
              </a:rPr>
              <a:t>Cuadrante inferior izquierdo:</a:t>
            </a:r>
            <a:br>
              <a:rPr lang="es-ES" sz="1600" b="1" dirty="0">
                <a:latin typeface="Calibri"/>
                <a:ea typeface="+mn-lt"/>
                <a:cs typeface="+mn-lt"/>
              </a:rPr>
            </a:br>
            <a:r>
              <a:rPr lang="es-ES" sz="1400" dirty="0">
                <a:latin typeface="Calibri"/>
                <a:ea typeface="+mn-lt"/>
                <a:cs typeface="+mn-lt"/>
              </a:rPr>
              <a:t>Se asocian hurtos a personas con modalidad de atraco, vinculados con estratos bajos y bajo-bajo, en Distrito Agua Blanca, en franjas de la mañana y noche.</a:t>
            </a:r>
            <a:endParaRPr lang="es-ES" sz="1400" dirty="0">
              <a:latin typeface="Aptos"/>
              <a:ea typeface="Calibri"/>
              <a:cs typeface="Calibri"/>
            </a:endParaRPr>
          </a:p>
          <a:p>
            <a:r>
              <a:rPr lang="es-ES" sz="1600" b="1" dirty="0">
                <a:latin typeface="Calibri"/>
                <a:ea typeface="+mn-lt"/>
                <a:cs typeface="+mn-lt"/>
              </a:rPr>
              <a:t>Cuadrante inferior derecho:</a:t>
            </a:r>
            <a:br>
              <a:rPr lang="es-ES" sz="1600" b="1" dirty="0">
                <a:latin typeface="Calibri"/>
                <a:ea typeface="+mn-lt"/>
                <a:cs typeface="+mn-lt"/>
              </a:rPr>
            </a:br>
            <a:r>
              <a:rPr lang="es-ES" sz="1400" dirty="0">
                <a:latin typeface="Calibri"/>
                <a:ea typeface="Calibri"/>
                <a:cs typeface="Calibri"/>
              </a:rPr>
              <a:t>Se asocian hurtos a celulares mediante modalidad de engaño, raponazo y cosquilleo, los días lunes, martes y miércoles</a:t>
            </a:r>
            <a:endParaRPr lang="es-ES" sz="1400" dirty="0" err="1">
              <a:latin typeface="Calibri"/>
              <a:ea typeface="+mn-lt"/>
              <a:cs typeface="+mn-lt"/>
            </a:endParaRPr>
          </a:p>
          <a:p>
            <a:endParaRPr lang="es-ES" sz="1600" dirty="0">
              <a:latin typeface="Aptos"/>
              <a:cs typeface="Times New Roman"/>
            </a:endParaRPr>
          </a:p>
          <a:p>
            <a:endParaRPr lang="es-ES" sz="1800" dirty="0">
              <a:latin typeface="Aptos"/>
              <a:cs typeface="Times New Roman"/>
            </a:endParaRPr>
          </a:p>
          <a:p>
            <a:endParaRPr lang="es-ES" sz="1800" dirty="0">
              <a:latin typeface="Aptos"/>
              <a:cs typeface="Times New Roman"/>
            </a:endParaRPr>
          </a:p>
        </p:txBody>
      </p:sp>
    </p:spTree>
    <p:extLst>
      <p:ext uri="{BB962C8B-B14F-4D97-AF65-F5344CB8AC3E}">
        <p14:creationId xmlns:p14="http://schemas.microsoft.com/office/powerpoint/2010/main" val="1581970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89FA7-E12C-8703-E2F4-ECA614BBB704}"/>
            </a:ext>
          </a:extLst>
        </p:cNvPr>
        <p:cNvGrpSpPr/>
        <p:nvPr/>
      </p:nvGrpSpPr>
      <p:grpSpPr>
        <a:xfrm>
          <a:off x="0" y="0"/>
          <a:ext cx="0" cy="0"/>
          <a:chOff x="0" y="0"/>
          <a:chExt cx="0" cy="0"/>
        </a:xfrm>
      </p:grpSpPr>
      <p:sp>
        <p:nvSpPr>
          <p:cNvPr id="11" name="CuadroTexto 10">
            <a:extLst>
              <a:ext uri="{FF2B5EF4-FFF2-40B4-BE49-F238E27FC236}">
                <a16:creationId xmlns:a16="http://schemas.microsoft.com/office/drawing/2014/main" id="{616E84F3-2B98-1CF1-EAE2-DC361790B65D}"/>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F5D051AA-80F6-152B-3252-50634A77407A}"/>
              </a:ext>
            </a:extLst>
          </p:cNvPr>
          <p:cNvSpPr>
            <a:spLocks noGrp="1"/>
          </p:cNvSpPr>
          <p:nvPr>
            <p:ph type="title"/>
          </p:nvPr>
        </p:nvSpPr>
        <p:spPr>
          <a:xfrm>
            <a:off x="414037" y="142826"/>
            <a:ext cx="9018465" cy="746167"/>
          </a:xfrm>
        </p:spPr>
        <p:txBody>
          <a:bodyPr>
            <a:normAutofit/>
          </a:bodyPr>
          <a:lstStyle/>
          <a:p>
            <a:r>
              <a:rPr lang="es-ES" b="1" dirty="0">
                <a:latin typeface="Times New Roman"/>
                <a:cs typeface="Times New Roman"/>
              </a:rPr>
              <a:t>ETAPA 3. ACM</a:t>
            </a:r>
          </a:p>
        </p:txBody>
      </p:sp>
      <p:sp>
        <p:nvSpPr>
          <p:cNvPr id="5" name="CuadroTexto 4">
            <a:extLst>
              <a:ext uri="{FF2B5EF4-FFF2-40B4-BE49-F238E27FC236}">
                <a16:creationId xmlns:a16="http://schemas.microsoft.com/office/drawing/2014/main" id="{4C386BF9-7EB3-87A3-63B7-A6040BAB99EE}"/>
              </a:ext>
            </a:extLst>
          </p:cNvPr>
          <p:cNvSpPr txBox="1"/>
          <p:nvPr/>
        </p:nvSpPr>
        <p:spPr>
          <a:xfrm>
            <a:off x="612059" y="6194741"/>
            <a:ext cx="59997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15.</a:t>
            </a:r>
            <a:r>
              <a:rPr lang="es-419" sz="1400" b="1" dirty="0">
                <a:latin typeface="Times New Roman"/>
                <a:ea typeface="+mn-lt"/>
                <a:cs typeface="+mn-lt"/>
              </a:rPr>
              <a:t> Contribución de las categorías de las variables a los Componentes 1 y 2 del ACM.</a:t>
            </a:r>
          </a:p>
        </p:txBody>
      </p:sp>
      <p:sp>
        <p:nvSpPr>
          <p:cNvPr id="10" name="Marcador de contenido 2">
            <a:extLst>
              <a:ext uri="{FF2B5EF4-FFF2-40B4-BE49-F238E27FC236}">
                <a16:creationId xmlns:a16="http://schemas.microsoft.com/office/drawing/2014/main" id="{84567304-0DD7-70FD-E261-6A358FE834C2}"/>
              </a:ext>
            </a:extLst>
          </p:cNvPr>
          <p:cNvSpPr>
            <a:spLocks noGrp="1"/>
          </p:cNvSpPr>
          <p:nvPr>
            <p:ph idx="1"/>
          </p:nvPr>
        </p:nvSpPr>
        <p:spPr>
          <a:xfrm>
            <a:off x="6940697" y="1953886"/>
            <a:ext cx="5045788" cy="3756173"/>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dirty="0">
                <a:latin typeface="Calibri"/>
                <a:ea typeface="+mn-lt"/>
                <a:cs typeface="+mn-lt"/>
              </a:rPr>
              <a:t>Las variables que más contribuyen al Componente 1 (C1) son Halado, Hurto de motocicletas, Hurto de vehículos, Distrito Agua Blanca, Factor de oportunidad, Medio-alto, Hurto a establecimientos, Sur, </a:t>
            </a:r>
            <a:r>
              <a:rPr lang="es-ES" sz="1600" dirty="0" err="1">
                <a:latin typeface="Calibri"/>
                <a:ea typeface="+mn-lt"/>
                <a:cs typeface="+mn-lt"/>
              </a:rPr>
              <a:t>Nor</a:t>
            </a:r>
            <a:r>
              <a:rPr lang="es-ES" sz="1600" dirty="0">
                <a:latin typeface="Calibri"/>
                <a:ea typeface="+mn-lt"/>
                <a:cs typeface="+mn-lt"/>
              </a:rPr>
              <a:t>-Occidente, Bajo y Violación de cerradura.</a:t>
            </a:r>
            <a:endParaRPr lang="es-ES" sz="1600" dirty="0">
              <a:latin typeface="Calibri"/>
              <a:ea typeface="Calibri"/>
              <a:cs typeface="Calibri"/>
            </a:endParaRPr>
          </a:p>
          <a:p>
            <a:endParaRPr lang="es-ES" sz="1600" dirty="0">
              <a:latin typeface="Calibri"/>
              <a:ea typeface="+mn-lt"/>
              <a:cs typeface="+mn-lt"/>
            </a:endParaRPr>
          </a:p>
          <a:p>
            <a:endParaRPr lang="es-ES" sz="1600" dirty="0">
              <a:latin typeface="Calibri"/>
              <a:ea typeface="+mn-lt"/>
              <a:cs typeface="+mn-lt"/>
            </a:endParaRPr>
          </a:p>
          <a:p>
            <a:r>
              <a:rPr lang="es-ES" sz="1600" dirty="0">
                <a:latin typeface="Calibri"/>
                <a:ea typeface="+mn-lt"/>
                <a:cs typeface="+mn-lt"/>
              </a:rPr>
              <a:t>Las variables que más contribuyen al Componente 2 (C2) son Hurto de vehículos, Halado, </a:t>
            </a:r>
            <a:r>
              <a:rPr lang="es-ES" sz="1600" dirty="0">
                <a:latin typeface="Calibri"/>
                <a:ea typeface="Calibri"/>
                <a:cs typeface="Calibri"/>
              </a:rPr>
              <a:t>Distrito Agua Blanca, Bajo-bajo, Atraco, Hurto a personas, Sur, Hurto a celulares y Medio.</a:t>
            </a:r>
            <a:endParaRPr lang="es-ES" sz="1600" dirty="0">
              <a:latin typeface="Calibri"/>
            </a:endParaRPr>
          </a:p>
          <a:p>
            <a:endParaRPr lang="es-ES" sz="1600" dirty="0"/>
          </a:p>
          <a:p>
            <a:endParaRPr lang="es-ES" sz="1600" b="1" dirty="0">
              <a:latin typeface="Calibri"/>
              <a:ea typeface="+mn-lt"/>
              <a:cs typeface="+mn-lt"/>
            </a:endParaRPr>
          </a:p>
          <a:p>
            <a:endParaRPr lang="es-ES" sz="1600" dirty="0">
              <a:latin typeface="Aptos"/>
              <a:cs typeface="Times New Roman"/>
            </a:endParaRPr>
          </a:p>
          <a:p>
            <a:endParaRPr lang="es-ES" sz="1800" dirty="0">
              <a:latin typeface="Aptos"/>
              <a:cs typeface="Times New Roman"/>
            </a:endParaRPr>
          </a:p>
          <a:p>
            <a:endParaRPr lang="es-ES" sz="1800" dirty="0">
              <a:latin typeface="Aptos"/>
              <a:cs typeface="Times New Roman"/>
            </a:endParaRPr>
          </a:p>
        </p:txBody>
      </p:sp>
      <p:pic>
        <p:nvPicPr>
          <p:cNvPr id="2" name="Imagen 1">
            <a:extLst>
              <a:ext uri="{FF2B5EF4-FFF2-40B4-BE49-F238E27FC236}">
                <a16:creationId xmlns:a16="http://schemas.microsoft.com/office/drawing/2014/main" id="{FF6906F1-096A-721E-E555-E41B6C324B3E}"/>
              </a:ext>
            </a:extLst>
          </p:cNvPr>
          <p:cNvPicPr>
            <a:picLocks noChangeAspect="1"/>
          </p:cNvPicPr>
          <p:nvPr/>
        </p:nvPicPr>
        <p:blipFill>
          <a:blip r:embed="rId2"/>
          <a:stretch>
            <a:fillRect/>
          </a:stretch>
        </p:blipFill>
        <p:spPr>
          <a:xfrm>
            <a:off x="457470" y="1105437"/>
            <a:ext cx="6307965" cy="5087155"/>
          </a:xfrm>
          <a:prstGeom prst="rect">
            <a:avLst/>
          </a:prstGeom>
        </p:spPr>
      </p:pic>
    </p:spTree>
    <p:extLst>
      <p:ext uri="{BB962C8B-B14F-4D97-AF65-F5344CB8AC3E}">
        <p14:creationId xmlns:p14="http://schemas.microsoft.com/office/powerpoint/2010/main" val="39648575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4987A-9362-32BC-717A-C04228074FA0}"/>
            </a:ext>
          </a:extLst>
        </p:cNvPr>
        <p:cNvGrpSpPr/>
        <p:nvPr/>
      </p:nvGrpSpPr>
      <p:grpSpPr>
        <a:xfrm>
          <a:off x="0" y="0"/>
          <a:ext cx="0" cy="0"/>
          <a:chOff x="0" y="0"/>
          <a:chExt cx="0" cy="0"/>
        </a:xfrm>
      </p:grpSpPr>
      <p:sp>
        <p:nvSpPr>
          <p:cNvPr id="11" name="CuadroTexto 10">
            <a:extLst>
              <a:ext uri="{FF2B5EF4-FFF2-40B4-BE49-F238E27FC236}">
                <a16:creationId xmlns:a16="http://schemas.microsoft.com/office/drawing/2014/main" id="{5AE9D55A-2620-A830-18AD-5983A4C6E863}"/>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F14136F9-D85C-A246-BF00-BA86FDF7EF0B}"/>
              </a:ext>
            </a:extLst>
          </p:cNvPr>
          <p:cNvSpPr>
            <a:spLocks noGrp="1"/>
          </p:cNvSpPr>
          <p:nvPr>
            <p:ph type="title"/>
          </p:nvPr>
        </p:nvSpPr>
        <p:spPr>
          <a:xfrm>
            <a:off x="414037" y="142826"/>
            <a:ext cx="9018465" cy="746167"/>
          </a:xfrm>
        </p:spPr>
        <p:txBody>
          <a:bodyPr>
            <a:normAutofit/>
          </a:bodyPr>
          <a:lstStyle/>
          <a:p>
            <a:r>
              <a:rPr lang="es-ES" b="1" dirty="0">
                <a:latin typeface="Times New Roman"/>
                <a:cs typeface="Times New Roman"/>
              </a:rPr>
              <a:t>ETAPA 3. ACM</a:t>
            </a:r>
          </a:p>
        </p:txBody>
      </p:sp>
      <p:sp>
        <p:nvSpPr>
          <p:cNvPr id="9" name="Marcador de contenido 2">
            <a:extLst>
              <a:ext uri="{FF2B5EF4-FFF2-40B4-BE49-F238E27FC236}">
                <a16:creationId xmlns:a16="http://schemas.microsoft.com/office/drawing/2014/main" id="{2C8AE41C-7536-D74F-3417-CD7D8863C74C}"/>
              </a:ext>
            </a:extLst>
          </p:cNvPr>
          <p:cNvSpPr>
            <a:spLocks noGrp="1"/>
          </p:cNvSpPr>
          <p:nvPr>
            <p:ph idx="1"/>
          </p:nvPr>
        </p:nvSpPr>
        <p:spPr>
          <a:xfrm>
            <a:off x="6940697" y="1953886"/>
            <a:ext cx="5045788" cy="3244694"/>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dirty="0">
                <a:latin typeface="Calibri"/>
                <a:ea typeface="+mn-lt"/>
                <a:cs typeface="+mn-lt"/>
              </a:rPr>
              <a:t>Las variables que más contribuyen al Componente 3 (C3) son Cosquilleo, Hurto a residencias, Hurto a celulares, Hurto a establecimientos, Madrugada, Ventosa, Bajo,  Factor de oportunidad, Violación de cerradura, Medio-alto, Sur, Abril y Distrito Agua Blanca.</a:t>
            </a:r>
            <a:endParaRPr lang="es-ES" sz="1600" dirty="0">
              <a:latin typeface="Calibri"/>
              <a:ea typeface="Calibri"/>
              <a:cs typeface="Calibri"/>
            </a:endParaRPr>
          </a:p>
          <a:p>
            <a:pPr marL="0" indent="0">
              <a:buNone/>
            </a:pPr>
            <a:endParaRPr lang="es-ES" sz="1600" dirty="0">
              <a:latin typeface="Calibri"/>
              <a:ea typeface="+mn-lt"/>
              <a:cs typeface="+mn-lt"/>
            </a:endParaRPr>
          </a:p>
          <a:p>
            <a:r>
              <a:rPr lang="es-ES" sz="1600" dirty="0">
                <a:latin typeface="Calibri"/>
                <a:ea typeface="+mn-lt"/>
                <a:cs typeface="+mn-lt"/>
              </a:rPr>
              <a:t>Las variables que más contribuyen al Componente 4 (C4) son Medio-bajo, </a:t>
            </a:r>
            <a:r>
              <a:rPr lang="es-ES" sz="1600" dirty="0" err="1">
                <a:latin typeface="Calibri"/>
                <a:ea typeface="+mn-lt"/>
                <a:cs typeface="+mn-lt"/>
              </a:rPr>
              <a:t>Nor</a:t>
            </a:r>
            <a:r>
              <a:rPr lang="es-ES" sz="1600" dirty="0">
                <a:latin typeface="Calibri"/>
                <a:ea typeface="+mn-lt"/>
                <a:cs typeface="+mn-lt"/>
              </a:rPr>
              <a:t>-Oriente, Bajo-bajo, Sur Distrito Agua Blanca, Medio, Medio-alto y Oriente.</a:t>
            </a:r>
            <a:endParaRPr lang="es-ES" sz="1600" dirty="0">
              <a:latin typeface="Aptos"/>
              <a:ea typeface="Calibri"/>
              <a:cs typeface="Calibri"/>
            </a:endParaRPr>
          </a:p>
          <a:p>
            <a:endParaRPr lang="es-ES" sz="1600" dirty="0">
              <a:latin typeface="Calibri"/>
              <a:ea typeface="Calibri"/>
              <a:cs typeface="Calibri"/>
            </a:endParaRPr>
          </a:p>
          <a:p>
            <a:endParaRPr lang="es-ES" sz="1600" dirty="0">
              <a:latin typeface="Aptos"/>
              <a:ea typeface="+mn-lt"/>
              <a:cs typeface="+mn-lt"/>
            </a:endParaRPr>
          </a:p>
          <a:p>
            <a:endParaRPr lang="es-ES" sz="1600" dirty="0">
              <a:latin typeface="Aptos"/>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13" name="CuadroTexto 12">
            <a:extLst>
              <a:ext uri="{FF2B5EF4-FFF2-40B4-BE49-F238E27FC236}">
                <a16:creationId xmlns:a16="http://schemas.microsoft.com/office/drawing/2014/main" id="{68BD7F59-8EA2-0AC5-B618-42D5FCC217E1}"/>
              </a:ext>
            </a:extLst>
          </p:cNvPr>
          <p:cNvSpPr txBox="1"/>
          <p:nvPr/>
        </p:nvSpPr>
        <p:spPr>
          <a:xfrm>
            <a:off x="612059" y="6194741"/>
            <a:ext cx="59997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16.</a:t>
            </a:r>
            <a:r>
              <a:rPr lang="es-419" sz="1400" b="1" dirty="0">
                <a:latin typeface="Times New Roman"/>
                <a:ea typeface="+mn-lt"/>
                <a:cs typeface="+mn-lt"/>
              </a:rPr>
              <a:t> Contribución de </a:t>
            </a:r>
            <a:r>
              <a:rPr lang="es-419" sz="1400" b="1" dirty="0">
                <a:latin typeface="Times New Roman"/>
                <a:ea typeface="+mn-lt"/>
                <a:cs typeface="Times New Roman"/>
              </a:rPr>
              <a:t>las categorías de las variables </a:t>
            </a:r>
            <a:r>
              <a:rPr lang="es-419" sz="1400" b="1" dirty="0">
                <a:latin typeface="Times New Roman"/>
                <a:ea typeface="+mn-lt"/>
                <a:cs typeface="+mn-lt"/>
              </a:rPr>
              <a:t>a los Componentes 3 y 4 del ACM.</a:t>
            </a:r>
          </a:p>
        </p:txBody>
      </p:sp>
      <p:pic>
        <p:nvPicPr>
          <p:cNvPr id="3" name="Imagen 2">
            <a:extLst>
              <a:ext uri="{FF2B5EF4-FFF2-40B4-BE49-F238E27FC236}">
                <a16:creationId xmlns:a16="http://schemas.microsoft.com/office/drawing/2014/main" id="{866697A8-5957-FC0B-68F1-F042CD735D0D}"/>
              </a:ext>
            </a:extLst>
          </p:cNvPr>
          <p:cNvPicPr>
            <a:picLocks noChangeAspect="1"/>
          </p:cNvPicPr>
          <p:nvPr/>
        </p:nvPicPr>
        <p:blipFill>
          <a:blip r:embed="rId2"/>
          <a:stretch>
            <a:fillRect/>
          </a:stretch>
        </p:blipFill>
        <p:spPr>
          <a:xfrm>
            <a:off x="414539" y="1008845"/>
            <a:ext cx="6404556" cy="5140817"/>
          </a:xfrm>
          <a:prstGeom prst="rect">
            <a:avLst/>
          </a:prstGeom>
        </p:spPr>
      </p:pic>
    </p:spTree>
    <p:extLst>
      <p:ext uri="{BB962C8B-B14F-4D97-AF65-F5344CB8AC3E}">
        <p14:creationId xmlns:p14="http://schemas.microsoft.com/office/powerpoint/2010/main" val="718437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0B919-2F23-5521-D970-30A61158AFB4}"/>
            </a:ext>
          </a:extLst>
        </p:cNvPr>
        <p:cNvGrpSpPr/>
        <p:nvPr/>
      </p:nvGrpSpPr>
      <p:grpSpPr>
        <a:xfrm>
          <a:off x="0" y="0"/>
          <a:ext cx="0" cy="0"/>
          <a:chOff x="0" y="0"/>
          <a:chExt cx="0" cy="0"/>
        </a:xfrm>
      </p:grpSpPr>
      <p:sp>
        <p:nvSpPr>
          <p:cNvPr id="11" name="CuadroTexto 10">
            <a:extLst>
              <a:ext uri="{FF2B5EF4-FFF2-40B4-BE49-F238E27FC236}">
                <a16:creationId xmlns:a16="http://schemas.microsoft.com/office/drawing/2014/main" id="{537F06E8-3C0F-E364-5A80-D2937CBB5B1E}"/>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D5732C7B-A6CF-01F5-103C-22446E3FDFA3}"/>
              </a:ext>
            </a:extLst>
          </p:cNvPr>
          <p:cNvSpPr>
            <a:spLocks noGrp="1"/>
          </p:cNvSpPr>
          <p:nvPr>
            <p:ph type="title"/>
          </p:nvPr>
        </p:nvSpPr>
        <p:spPr>
          <a:xfrm>
            <a:off x="414037" y="142826"/>
            <a:ext cx="9018465" cy="746167"/>
          </a:xfrm>
        </p:spPr>
        <p:txBody>
          <a:bodyPr>
            <a:normAutofit/>
          </a:bodyPr>
          <a:lstStyle/>
          <a:p>
            <a:r>
              <a:rPr lang="es-ES" b="1" dirty="0">
                <a:latin typeface="Times New Roman"/>
                <a:cs typeface="Times New Roman"/>
              </a:rPr>
              <a:t>ETAPA 3. ACM</a:t>
            </a:r>
          </a:p>
        </p:txBody>
      </p:sp>
      <p:sp>
        <p:nvSpPr>
          <p:cNvPr id="9" name="Marcador de contenido 2">
            <a:extLst>
              <a:ext uri="{FF2B5EF4-FFF2-40B4-BE49-F238E27FC236}">
                <a16:creationId xmlns:a16="http://schemas.microsoft.com/office/drawing/2014/main" id="{C2EF72B3-E602-8154-FE2E-79FCF382288B}"/>
              </a:ext>
            </a:extLst>
          </p:cNvPr>
          <p:cNvSpPr>
            <a:spLocks noGrp="1"/>
          </p:cNvSpPr>
          <p:nvPr>
            <p:ph idx="1"/>
          </p:nvPr>
        </p:nvSpPr>
        <p:spPr>
          <a:xfrm>
            <a:off x="6854839" y="660875"/>
            <a:ext cx="5131646" cy="6013328"/>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dirty="0">
                <a:latin typeface="Calibri"/>
                <a:ea typeface="+mn-lt"/>
                <a:cs typeface="+mn-lt"/>
              </a:rPr>
              <a:t>Las variables con mayor calidad de representación (cos²) </a:t>
            </a:r>
            <a:r>
              <a:rPr lang="es-ES" sz="1600" dirty="0">
                <a:latin typeface="Calibri"/>
                <a:ea typeface="Calibri"/>
                <a:cs typeface="Calibri"/>
              </a:rPr>
              <a:t>con el Componente 1 son: </a:t>
            </a:r>
            <a:r>
              <a:rPr lang="es-ES" sz="1600" dirty="0">
                <a:latin typeface="Calibri"/>
                <a:ea typeface="+mn-lt"/>
                <a:cs typeface="+mn-lt"/>
              </a:rPr>
              <a:t>HALADO, HURTO DE MOTOCICLETAS, HURTO DE VEHÍCULOS, FACTOR DE OPORTUNIDAD, Distrito Agua Blanca</a:t>
            </a:r>
            <a:endParaRPr lang="es-ES" sz="1600">
              <a:latin typeface="Calibri"/>
              <a:ea typeface="Calibri"/>
              <a:cs typeface="Calibri"/>
            </a:endParaRPr>
          </a:p>
          <a:p>
            <a:r>
              <a:rPr lang="es-ES" sz="1600" dirty="0">
                <a:latin typeface="Calibri"/>
                <a:ea typeface="+mn-lt"/>
                <a:cs typeface="+mn-lt"/>
              </a:rPr>
              <a:t>El Componente 1 está fuertemente asociado con tipos de hurto relacionadas con vehículos y contextos de oportunidad en zonas específicas (como el Distrito Agua Blanca).</a:t>
            </a:r>
            <a:endParaRPr lang="es-ES" sz="1600" b="1" dirty="0">
              <a:latin typeface="Calibri"/>
            </a:endParaRPr>
          </a:p>
          <a:p>
            <a:endParaRPr lang="es-ES" sz="1600" dirty="0">
              <a:ea typeface="+mn-lt"/>
              <a:cs typeface="+mn-lt"/>
            </a:endParaRPr>
          </a:p>
          <a:p>
            <a:endParaRPr lang="es-ES" sz="1600" dirty="0">
              <a:ea typeface="+mn-lt"/>
              <a:cs typeface="+mn-lt"/>
            </a:endParaRPr>
          </a:p>
          <a:p>
            <a:endParaRPr lang="es-ES" sz="1600" dirty="0">
              <a:latin typeface="Aptos" panose="02110004020202020204"/>
              <a:ea typeface="Calibri"/>
              <a:cs typeface="Calibri"/>
            </a:endParaRPr>
          </a:p>
          <a:p>
            <a:r>
              <a:rPr lang="es-ES" sz="1600" dirty="0">
                <a:latin typeface="Calibri"/>
                <a:ea typeface="Calibri"/>
                <a:cs typeface="Calibri"/>
              </a:rPr>
              <a:t>Las variables con mayor calidad de representación (cos²) con el Componente 2 son: </a:t>
            </a:r>
            <a:r>
              <a:rPr lang="es-ES" sz="1600" dirty="0">
                <a:latin typeface="Calibri"/>
                <a:ea typeface="+mn-lt"/>
                <a:cs typeface="+mn-lt"/>
              </a:rPr>
              <a:t>HALADO, HURTO DE VEHÍCULOS, ATRACO, HURTO A PERSONAS, HURTO A CELULARES, Bajo y Bajo-bajo</a:t>
            </a:r>
            <a:endParaRPr lang="es-ES" dirty="0">
              <a:latin typeface="Calibri"/>
            </a:endParaRPr>
          </a:p>
          <a:p>
            <a:r>
              <a:rPr lang="es-ES" sz="1600" dirty="0">
                <a:latin typeface="Calibri"/>
                <a:ea typeface="Calibri"/>
                <a:cs typeface="Calibri"/>
              </a:rPr>
              <a:t>El Componente 2 está fuertemente asociado </a:t>
            </a:r>
            <a:r>
              <a:rPr lang="es-ES" sz="1600" dirty="0">
                <a:latin typeface="Calibri"/>
                <a:ea typeface="+mn-lt"/>
                <a:cs typeface="+mn-lt"/>
              </a:rPr>
              <a:t>con hurto a personas y celulares, vinculados a lugares con estratos socioeconómicos bajos, lo que sugiere un eje relacionado con la vulnerabilidad social y la exposición al delito en espacios públicos.</a:t>
            </a:r>
            <a:endParaRPr lang="es-ES" sz="1600" dirty="0">
              <a:latin typeface="Calibri"/>
              <a:ea typeface="Calibri"/>
              <a:cs typeface="Calibri"/>
            </a:endParaRPr>
          </a:p>
          <a:p>
            <a:endParaRPr lang="es-ES" sz="1600" dirty="0">
              <a:latin typeface="Calibri"/>
              <a:ea typeface="Calibri"/>
              <a:cs typeface="Calibri"/>
            </a:endParaRPr>
          </a:p>
          <a:p>
            <a:endParaRPr lang="es-ES" sz="1600" dirty="0">
              <a:latin typeface="Aptos"/>
              <a:cs typeface="Times New Roman"/>
            </a:endParaRPr>
          </a:p>
          <a:p>
            <a:endParaRPr lang="es-ES" sz="1600" dirty="0">
              <a:latin typeface="Aptos"/>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13" name="CuadroTexto 12">
            <a:extLst>
              <a:ext uri="{FF2B5EF4-FFF2-40B4-BE49-F238E27FC236}">
                <a16:creationId xmlns:a16="http://schemas.microsoft.com/office/drawing/2014/main" id="{B25E08FF-0C7A-491F-C337-5FA29F45E798}"/>
              </a:ext>
            </a:extLst>
          </p:cNvPr>
          <p:cNvSpPr txBox="1"/>
          <p:nvPr/>
        </p:nvSpPr>
        <p:spPr>
          <a:xfrm>
            <a:off x="509220" y="6199708"/>
            <a:ext cx="634323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17. </a:t>
            </a:r>
            <a:r>
              <a:rPr lang="es-419" sz="1400" b="1" dirty="0">
                <a:latin typeface="Times New Roman"/>
                <a:ea typeface="+mn-lt"/>
                <a:cs typeface="+mn-lt"/>
              </a:rPr>
              <a:t>Calidad de representación de</a:t>
            </a:r>
            <a:r>
              <a:rPr lang="es-419" sz="1400" b="1" dirty="0">
                <a:latin typeface="Times New Roman"/>
                <a:ea typeface="+mn-lt"/>
                <a:cs typeface="Times New Roman"/>
              </a:rPr>
              <a:t> categorías de</a:t>
            </a:r>
            <a:r>
              <a:rPr lang="es-419" sz="1400" b="1" dirty="0">
                <a:latin typeface="Times New Roman"/>
                <a:ea typeface="+mn-lt"/>
                <a:cs typeface="+mn-lt"/>
              </a:rPr>
              <a:t> las variables (cos²) – Componentes 1 y 2</a:t>
            </a:r>
            <a:endParaRPr lang="es-419" sz="1400" b="1" dirty="0">
              <a:latin typeface="Times New Roman"/>
              <a:ea typeface="+mn-lt"/>
              <a:cs typeface="Times New Roman"/>
            </a:endParaRPr>
          </a:p>
        </p:txBody>
      </p:sp>
      <p:pic>
        <p:nvPicPr>
          <p:cNvPr id="2" name="Imagen 1" descr="Gráfico, Gráfico de barras&#10;&#10;El contenido generado por IA puede ser incorrecto.">
            <a:extLst>
              <a:ext uri="{FF2B5EF4-FFF2-40B4-BE49-F238E27FC236}">
                <a16:creationId xmlns:a16="http://schemas.microsoft.com/office/drawing/2014/main" id="{FD627BD4-9A42-5982-83CF-3EA2A45B8203}"/>
              </a:ext>
            </a:extLst>
          </p:cNvPr>
          <p:cNvPicPr>
            <a:picLocks noChangeAspect="1"/>
          </p:cNvPicPr>
          <p:nvPr/>
        </p:nvPicPr>
        <p:blipFill>
          <a:blip r:embed="rId2"/>
          <a:stretch>
            <a:fillRect/>
          </a:stretch>
        </p:blipFill>
        <p:spPr>
          <a:xfrm>
            <a:off x="414538" y="1105436"/>
            <a:ext cx="6340163" cy="4958369"/>
          </a:xfrm>
          <a:prstGeom prst="rect">
            <a:avLst/>
          </a:prstGeom>
        </p:spPr>
      </p:pic>
    </p:spTree>
    <p:extLst>
      <p:ext uri="{BB962C8B-B14F-4D97-AF65-F5344CB8AC3E}">
        <p14:creationId xmlns:p14="http://schemas.microsoft.com/office/powerpoint/2010/main" val="1476418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81456-1BEC-B412-5670-E9B897AA3E8D}"/>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ADD1221-37B1-DCB2-F5E3-256FE40B0DD4}"/>
              </a:ext>
            </a:extLst>
          </p:cNvPr>
          <p:cNvSpPr>
            <a:spLocks noGrp="1"/>
          </p:cNvSpPr>
          <p:nvPr>
            <p:ph idx="1"/>
          </p:nvPr>
        </p:nvSpPr>
        <p:spPr>
          <a:xfrm>
            <a:off x="6691888" y="1714350"/>
            <a:ext cx="4991788" cy="3981980"/>
          </a:xfrm>
        </p:spPr>
        <p:txBody>
          <a:bodyPr vert="horz" lIns="91440" tIns="45720" rIns="91440" bIns="45720" rtlCol="0" anchor="t">
            <a:noAutofit/>
          </a:bodyPr>
          <a:lstStyle/>
          <a:p>
            <a:pPr marL="0" indent="0">
              <a:buNone/>
            </a:pPr>
            <a:endParaRPr lang="es-ES" sz="1800" dirty="0">
              <a:latin typeface="Times New Roman"/>
              <a:cs typeface="Times New Roman"/>
            </a:endParaRPr>
          </a:p>
          <a:p>
            <a:r>
              <a:rPr lang="es-ES" sz="1600" dirty="0">
                <a:latin typeface="Calibri"/>
                <a:ea typeface="+mn-lt"/>
                <a:cs typeface="+mn-lt"/>
              </a:rPr>
              <a:t>Las cinco imputaciones generadas con </a:t>
            </a:r>
            <a:r>
              <a:rPr lang="es-ES" sz="1600" err="1">
                <a:latin typeface="Calibri"/>
                <a:ea typeface="+mn-lt"/>
                <a:cs typeface="+mn-lt"/>
              </a:rPr>
              <a:t>mice</a:t>
            </a:r>
            <a:r>
              <a:rPr lang="es-ES" sz="1600" dirty="0">
                <a:latin typeface="Calibri"/>
                <a:ea typeface="+mn-lt"/>
                <a:cs typeface="+mn-lt"/>
              </a:rPr>
              <a:t> usando el método PMM presentan distribuciones muy similares, lo que evidencia consistencia en el proceso.</a:t>
            </a:r>
            <a:br>
              <a:rPr lang="es-ES" sz="1600" dirty="0">
                <a:latin typeface="Calibri"/>
                <a:ea typeface="+mn-lt"/>
                <a:cs typeface="+mn-lt"/>
              </a:rPr>
            </a:br>
            <a:r>
              <a:rPr lang="es-ES" sz="1600" dirty="0">
                <a:latin typeface="Calibri"/>
                <a:ea typeface="+mn-lt"/>
                <a:cs typeface="+mn-lt"/>
              </a:rPr>
              <a:t> </a:t>
            </a:r>
          </a:p>
          <a:p>
            <a:r>
              <a:rPr lang="es-ES" sz="1600" dirty="0">
                <a:latin typeface="Calibri"/>
                <a:ea typeface="+mn-lt"/>
                <a:cs typeface="Times New Roman"/>
              </a:rPr>
              <a:t>Como los puntos rojos (imputados) caen dentro del rango de los azules (observados) en todas las imputaciones, todas son válidas.</a:t>
            </a:r>
            <a:endParaRPr lang="es-ES" sz="1600" dirty="0">
              <a:latin typeface="Calibri"/>
              <a:ea typeface="+mn-lt"/>
              <a:cs typeface="+mn-lt"/>
            </a:endParaRPr>
          </a:p>
          <a:p>
            <a:pPr marL="0" indent="0">
              <a:buNone/>
            </a:pPr>
            <a:endParaRPr lang="es-ES" sz="1600" dirty="0">
              <a:latin typeface="Calibri"/>
              <a:ea typeface="+mn-lt"/>
              <a:cs typeface="+mn-lt"/>
            </a:endParaRPr>
          </a:p>
          <a:p>
            <a:r>
              <a:rPr lang="es-ES" sz="1600" dirty="0">
                <a:latin typeface="Calibri"/>
                <a:ea typeface="+mn-lt"/>
                <a:cs typeface="+mn-lt"/>
              </a:rPr>
              <a:t>Por ello, se selecciona solo la primera imputación, ya que representa adecuadamente al conjunto donde las imputaciones no alteran el comportamiento original de las variables.</a:t>
            </a:r>
          </a:p>
          <a:p>
            <a:pPr marL="0" indent="0">
              <a:buNone/>
            </a:pPr>
            <a:endParaRPr lang="es-ES" sz="1800" dirty="0">
              <a:latin typeface="Aptos Display"/>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8" name="CuadroTexto 7">
            <a:extLst>
              <a:ext uri="{FF2B5EF4-FFF2-40B4-BE49-F238E27FC236}">
                <a16:creationId xmlns:a16="http://schemas.microsoft.com/office/drawing/2014/main" id="{7E05FD88-B9C4-F9DE-B8E6-9C5A168D6BE3}"/>
              </a:ext>
            </a:extLst>
          </p:cNvPr>
          <p:cNvSpPr txBox="1"/>
          <p:nvPr/>
        </p:nvSpPr>
        <p:spPr>
          <a:xfrm>
            <a:off x="165694" y="6348835"/>
            <a:ext cx="67704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2.</a:t>
            </a:r>
            <a:r>
              <a:rPr lang="es-419" sz="1400" b="1" dirty="0">
                <a:latin typeface="Times New Roman"/>
                <a:ea typeface="+mn-lt"/>
                <a:cs typeface="+mn-lt"/>
              </a:rPr>
              <a:t> Comparación de las 5 imputaciones generadas (método PMM)</a:t>
            </a:r>
            <a:endParaRPr lang="es-419" sz="1400" b="1" dirty="0">
              <a:latin typeface="Times New Roman"/>
            </a:endParaRPr>
          </a:p>
        </p:txBody>
      </p:sp>
      <p:sp>
        <p:nvSpPr>
          <p:cNvPr id="11" name="CuadroTexto 10">
            <a:extLst>
              <a:ext uri="{FF2B5EF4-FFF2-40B4-BE49-F238E27FC236}">
                <a16:creationId xmlns:a16="http://schemas.microsoft.com/office/drawing/2014/main" id="{526EC013-D6B6-E36B-4276-7B750DCA686B}"/>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10" name="Título 1">
            <a:extLst>
              <a:ext uri="{FF2B5EF4-FFF2-40B4-BE49-F238E27FC236}">
                <a16:creationId xmlns:a16="http://schemas.microsoft.com/office/drawing/2014/main" id="{CDDE9DF0-2743-73C7-5A78-E5871963808A}"/>
              </a:ext>
            </a:extLst>
          </p:cNvPr>
          <p:cNvSpPr txBox="1">
            <a:spLocks/>
          </p:cNvSpPr>
          <p:nvPr/>
        </p:nvSpPr>
        <p:spPr>
          <a:xfrm>
            <a:off x="612821" y="1092781"/>
            <a:ext cx="4400891" cy="3598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400" b="1" dirty="0">
                <a:latin typeface="Times New Roman"/>
                <a:cs typeface="Times New Roman"/>
              </a:rPr>
              <a:t>B. IMPUTACIÓN MULTIPLE</a:t>
            </a:r>
            <a:endParaRPr lang="es-ES" sz="2800" dirty="0"/>
          </a:p>
        </p:txBody>
      </p:sp>
      <p:pic>
        <p:nvPicPr>
          <p:cNvPr id="14" name="Imagen 13" descr="Gráfico&#10;&#10;El contenido generado por IA puede ser incorrecto.">
            <a:extLst>
              <a:ext uri="{FF2B5EF4-FFF2-40B4-BE49-F238E27FC236}">
                <a16:creationId xmlns:a16="http://schemas.microsoft.com/office/drawing/2014/main" id="{6D83C264-1475-C23F-426A-EB24C1A5D7FF}"/>
              </a:ext>
            </a:extLst>
          </p:cNvPr>
          <p:cNvPicPr>
            <a:picLocks noChangeAspect="1"/>
          </p:cNvPicPr>
          <p:nvPr/>
        </p:nvPicPr>
        <p:blipFill>
          <a:blip r:embed="rId2"/>
          <a:srcRect t="4119" b="276"/>
          <a:stretch>
            <a:fillRect/>
          </a:stretch>
        </p:blipFill>
        <p:spPr>
          <a:xfrm>
            <a:off x="885588" y="1603029"/>
            <a:ext cx="5334027" cy="4750724"/>
          </a:xfrm>
          <a:prstGeom prst="rect">
            <a:avLst/>
          </a:prstGeom>
        </p:spPr>
      </p:pic>
      <p:sp>
        <p:nvSpPr>
          <p:cNvPr id="18" name="Título 1">
            <a:extLst>
              <a:ext uri="{FF2B5EF4-FFF2-40B4-BE49-F238E27FC236}">
                <a16:creationId xmlns:a16="http://schemas.microsoft.com/office/drawing/2014/main" id="{8B09E4A7-3542-45F0-6F28-8EE35637299F}"/>
              </a:ext>
            </a:extLst>
          </p:cNvPr>
          <p:cNvSpPr txBox="1">
            <a:spLocks/>
          </p:cNvSpPr>
          <p:nvPr/>
        </p:nvSpPr>
        <p:spPr>
          <a:xfrm>
            <a:off x="612820" y="343660"/>
            <a:ext cx="9018465" cy="746167"/>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atin typeface="Times New Roman"/>
                <a:cs typeface="Times New Roman"/>
              </a:rPr>
              <a:t>ETAPA 0. Limpieza, Imputación y EDA</a:t>
            </a:r>
          </a:p>
        </p:txBody>
      </p:sp>
    </p:spTree>
    <p:extLst>
      <p:ext uri="{BB962C8B-B14F-4D97-AF65-F5344CB8AC3E}">
        <p14:creationId xmlns:p14="http://schemas.microsoft.com/office/powerpoint/2010/main" val="12178526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8FC5-84A0-806D-75BD-B56BF5D8FBF6}"/>
            </a:ext>
          </a:extLst>
        </p:cNvPr>
        <p:cNvGrpSpPr/>
        <p:nvPr/>
      </p:nvGrpSpPr>
      <p:grpSpPr>
        <a:xfrm>
          <a:off x="0" y="0"/>
          <a:ext cx="0" cy="0"/>
          <a:chOff x="0" y="0"/>
          <a:chExt cx="0" cy="0"/>
        </a:xfrm>
      </p:grpSpPr>
      <p:sp>
        <p:nvSpPr>
          <p:cNvPr id="11" name="CuadroTexto 10">
            <a:extLst>
              <a:ext uri="{FF2B5EF4-FFF2-40B4-BE49-F238E27FC236}">
                <a16:creationId xmlns:a16="http://schemas.microsoft.com/office/drawing/2014/main" id="{ED124633-C000-DAC2-1BAD-A3BDC6675396}"/>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23877857-9040-E6F4-2B35-A7759255C5A9}"/>
              </a:ext>
            </a:extLst>
          </p:cNvPr>
          <p:cNvSpPr>
            <a:spLocks noGrp="1"/>
          </p:cNvSpPr>
          <p:nvPr>
            <p:ph type="title"/>
          </p:nvPr>
        </p:nvSpPr>
        <p:spPr>
          <a:xfrm>
            <a:off x="414037" y="142826"/>
            <a:ext cx="9018465" cy="746167"/>
          </a:xfrm>
        </p:spPr>
        <p:txBody>
          <a:bodyPr>
            <a:normAutofit/>
          </a:bodyPr>
          <a:lstStyle/>
          <a:p>
            <a:r>
              <a:rPr lang="es-ES" b="1" dirty="0">
                <a:latin typeface="Times New Roman"/>
                <a:cs typeface="Times New Roman"/>
              </a:rPr>
              <a:t>ETAPA 3. ACM</a:t>
            </a:r>
          </a:p>
        </p:txBody>
      </p:sp>
      <p:sp>
        <p:nvSpPr>
          <p:cNvPr id="5" name="CuadroTexto 4">
            <a:extLst>
              <a:ext uri="{FF2B5EF4-FFF2-40B4-BE49-F238E27FC236}">
                <a16:creationId xmlns:a16="http://schemas.microsoft.com/office/drawing/2014/main" id="{E3984C45-8986-7E4B-C56F-21C19B5E5A4A}"/>
              </a:ext>
            </a:extLst>
          </p:cNvPr>
          <p:cNvSpPr txBox="1"/>
          <p:nvPr/>
        </p:nvSpPr>
        <p:spPr>
          <a:xfrm>
            <a:off x="509220" y="6199708"/>
            <a:ext cx="634323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18. </a:t>
            </a:r>
            <a:r>
              <a:rPr lang="es-419" sz="1400" b="1" dirty="0">
                <a:latin typeface="Times New Roman"/>
                <a:ea typeface="+mn-lt"/>
                <a:cs typeface="+mn-lt"/>
              </a:rPr>
              <a:t>Calidad de representación de</a:t>
            </a:r>
            <a:r>
              <a:rPr lang="es-419" sz="1400" b="1" dirty="0">
                <a:latin typeface="Times New Roman"/>
                <a:ea typeface="+mn-lt"/>
                <a:cs typeface="Times New Roman"/>
              </a:rPr>
              <a:t> categorías de</a:t>
            </a:r>
            <a:r>
              <a:rPr lang="es-419" sz="1400" b="1" dirty="0">
                <a:latin typeface="Times New Roman"/>
                <a:ea typeface="+mn-lt"/>
                <a:cs typeface="+mn-lt"/>
              </a:rPr>
              <a:t> las variables (cos²) – Componentes 3 y 4</a:t>
            </a:r>
            <a:endParaRPr lang="es-419" sz="1400" b="1" dirty="0">
              <a:latin typeface="Times New Roman"/>
              <a:ea typeface="+mn-lt"/>
              <a:cs typeface="Times New Roman"/>
            </a:endParaRPr>
          </a:p>
        </p:txBody>
      </p:sp>
      <p:sp>
        <p:nvSpPr>
          <p:cNvPr id="10" name="Marcador de contenido 2">
            <a:extLst>
              <a:ext uri="{FF2B5EF4-FFF2-40B4-BE49-F238E27FC236}">
                <a16:creationId xmlns:a16="http://schemas.microsoft.com/office/drawing/2014/main" id="{DF38C966-29BE-C30A-9767-65DEC18BB0D2}"/>
              </a:ext>
            </a:extLst>
          </p:cNvPr>
          <p:cNvSpPr>
            <a:spLocks noGrp="1"/>
          </p:cNvSpPr>
          <p:nvPr>
            <p:ph idx="1"/>
          </p:nvPr>
        </p:nvSpPr>
        <p:spPr>
          <a:xfrm>
            <a:off x="6854839" y="660875"/>
            <a:ext cx="5131646" cy="6013328"/>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dirty="0">
                <a:latin typeface="Calibri"/>
                <a:ea typeface="+mn-lt"/>
                <a:cs typeface="+mn-lt"/>
              </a:rPr>
              <a:t>Las variables con mayor calidad de representación (cos²) </a:t>
            </a:r>
            <a:r>
              <a:rPr lang="es-ES" sz="1600" dirty="0">
                <a:latin typeface="Calibri"/>
                <a:ea typeface="Calibri"/>
                <a:cs typeface="Calibri"/>
              </a:rPr>
              <a:t>con el Componente 3 son: </a:t>
            </a:r>
            <a:r>
              <a:rPr lang="es-ES" sz="1600" dirty="0">
                <a:latin typeface="Calibri"/>
                <a:ea typeface="+mn-lt"/>
                <a:cs typeface="+mn-lt"/>
              </a:rPr>
              <a:t>COSQUILLEO, HURTO A CELULARES, HURTO A RESIDENCIAS, HURTO A ESTABLECIMIENTOS, Madrugada y VENTOSA</a:t>
            </a:r>
            <a:endParaRPr lang="es-ES" dirty="0">
              <a:latin typeface="Calibri"/>
              <a:ea typeface="Calibri"/>
              <a:cs typeface="Calibri"/>
            </a:endParaRPr>
          </a:p>
          <a:p>
            <a:r>
              <a:rPr lang="es-ES" sz="1600" dirty="0">
                <a:latin typeface="Calibri"/>
                <a:ea typeface="+mn-lt"/>
                <a:cs typeface="+mn-lt"/>
              </a:rPr>
              <a:t>El Componente 3 está fuertemente asociado con tipos de hurto sigiloso o por oportunidad, que suelen ocurrir durante la madrugada. Representa un eje de hurto planificado y con menor confrontación directa.</a:t>
            </a:r>
            <a:endParaRPr lang="es-ES" sz="1600" dirty="0">
              <a:latin typeface="Calibri"/>
            </a:endParaRPr>
          </a:p>
          <a:p>
            <a:endParaRPr lang="es-ES" sz="1600" dirty="0">
              <a:ea typeface="+mn-lt"/>
              <a:cs typeface="+mn-lt"/>
            </a:endParaRPr>
          </a:p>
          <a:p>
            <a:endParaRPr lang="es-ES" sz="1600" dirty="0">
              <a:ea typeface="+mn-lt"/>
              <a:cs typeface="+mn-lt"/>
            </a:endParaRPr>
          </a:p>
          <a:p>
            <a:endParaRPr lang="es-ES" sz="1600" dirty="0">
              <a:latin typeface="Aptos" panose="02110004020202020204"/>
              <a:ea typeface="Calibri"/>
              <a:cs typeface="Calibri"/>
            </a:endParaRPr>
          </a:p>
          <a:p>
            <a:r>
              <a:rPr lang="es-ES" sz="1600" dirty="0">
                <a:latin typeface="Calibri"/>
                <a:ea typeface="Calibri"/>
                <a:cs typeface="Calibri"/>
              </a:rPr>
              <a:t>Las variables con mayor calidad de representación (cos²) con el Componente 4 son: </a:t>
            </a:r>
            <a:r>
              <a:rPr lang="es-ES" sz="1600" dirty="0">
                <a:latin typeface="Calibri"/>
                <a:ea typeface="+mn-lt"/>
                <a:cs typeface="+mn-lt"/>
              </a:rPr>
              <a:t>Medio-bajo, </a:t>
            </a:r>
            <a:r>
              <a:rPr lang="es-ES" sz="1600" dirty="0" err="1">
                <a:latin typeface="Calibri"/>
                <a:ea typeface="+mn-lt"/>
                <a:cs typeface="+mn-lt"/>
              </a:rPr>
              <a:t>Nor</a:t>
            </a:r>
            <a:r>
              <a:rPr lang="es-ES" sz="1600" dirty="0">
                <a:latin typeface="Calibri"/>
                <a:ea typeface="+mn-lt"/>
                <a:cs typeface="+mn-lt"/>
              </a:rPr>
              <a:t>-Oriente, Sur, Bajo-bajo y Distrito Agua Blanca</a:t>
            </a:r>
            <a:endParaRPr lang="es-ES" dirty="0">
              <a:latin typeface="Calibri"/>
            </a:endParaRPr>
          </a:p>
          <a:p>
            <a:r>
              <a:rPr lang="es-ES" sz="1600" dirty="0">
                <a:latin typeface="Calibri"/>
                <a:ea typeface="Calibri"/>
                <a:cs typeface="Calibri"/>
              </a:rPr>
              <a:t>El Componente 4 está fuertemente asociado </a:t>
            </a:r>
            <a:r>
              <a:rPr lang="es-ES" sz="1600" dirty="0">
                <a:latin typeface="Calibri"/>
                <a:ea typeface="+mn-lt"/>
                <a:cs typeface="+mn-lt"/>
              </a:rPr>
              <a:t>con factores geográficos y socioeconómicos, destacando zonas y estratos específicos de Cali. Representa un eje de diferenciación territorial, donde los patrones de hurto se asocian con sectores residenciales de menores recursos y mayor exposición hurtos.</a:t>
            </a:r>
            <a:endParaRPr lang="es-ES" sz="1600" dirty="0">
              <a:latin typeface="Calibri"/>
              <a:ea typeface="Calibri"/>
              <a:cs typeface="Calibri"/>
            </a:endParaRPr>
          </a:p>
          <a:p>
            <a:endParaRPr lang="es-ES" sz="1600" dirty="0">
              <a:latin typeface="Calibri"/>
              <a:ea typeface="Calibri"/>
              <a:cs typeface="Calibri"/>
            </a:endParaRPr>
          </a:p>
          <a:p>
            <a:endParaRPr lang="es-ES" sz="1600" dirty="0">
              <a:latin typeface="Calibri"/>
              <a:ea typeface="Calibri"/>
              <a:cs typeface="Calibri"/>
            </a:endParaRPr>
          </a:p>
          <a:p>
            <a:endParaRPr lang="es-ES" sz="1600" dirty="0">
              <a:latin typeface="Aptos"/>
              <a:cs typeface="Times New Roman"/>
            </a:endParaRPr>
          </a:p>
          <a:p>
            <a:endParaRPr lang="es-ES" sz="1600" dirty="0">
              <a:latin typeface="Aptos"/>
              <a:cs typeface="Times New Roman"/>
            </a:endParaRPr>
          </a:p>
          <a:p>
            <a:endParaRPr lang="es-ES" sz="1800" dirty="0">
              <a:latin typeface="Aptos"/>
              <a:cs typeface="Times New Roman"/>
            </a:endParaRPr>
          </a:p>
          <a:p>
            <a:endParaRPr lang="es-ES" sz="1800" dirty="0">
              <a:latin typeface="Aptos"/>
              <a:cs typeface="Times New Roman"/>
            </a:endParaRPr>
          </a:p>
        </p:txBody>
      </p:sp>
      <p:pic>
        <p:nvPicPr>
          <p:cNvPr id="12" name="Imagen 11" descr="Gráfico, Gráfico de barras&#10;&#10;El contenido generado por IA puede ser incorrecto.">
            <a:extLst>
              <a:ext uri="{FF2B5EF4-FFF2-40B4-BE49-F238E27FC236}">
                <a16:creationId xmlns:a16="http://schemas.microsoft.com/office/drawing/2014/main" id="{A363C0E6-6B7F-CE64-48E9-EF09581CE1D6}"/>
              </a:ext>
            </a:extLst>
          </p:cNvPr>
          <p:cNvPicPr>
            <a:picLocks noChangeAspect="1"/>
          </p:cNvPicPr>
          <p:nvPr/>
        </p:nvPicPr>
        <p:blipFill>
          <a:blip r:embed="rId2"/>
          <a:stretch>
            <a:fillRect/>
          </a:stretch>
        </p:blipFill>
        <p:spPr>
          <a:xfrm>
            <a:off x="564792" y="1148366"/>
            <a:ext cx="6232840" cy="5044227"/>
          </a:xfrm>
          <a:prstGeom prst="rect">
            <a:avLst/>
          </a:prstGeom>
        </p:spPr>
      </p:pic>
    </p:spTree>
    <p:extLst>
      <p:ext uri="{BB962C8B-B14F-4D97-AF65-F5344CB8AC3E}">
        <p14:creationId xmlns:p14="http://schemas.microsoft.com/office/powerpoint/2010/main" val="30736572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C181B-813F-2FFC-42D1-2D0625DC26B5}"/>
            </a:ext>
          </a:extLst>
        </p:cNvPr>
        <p:cNvGrpSpPr/>
        <p:nvPr/>
      </p:nvGrpSpPr>
      <p:grpSpPr>
        <a:xfrm>
          <a:off x="0" y="0"/>
          <a:ext cx="0" cy="0"/>
          <a:chOff x="0" y="0"/>
          <a:chExt cx="0" cy="0"/>
        </a:xfrm>
      </p:grpSpPr>
      <p:sp>
        <p:nvSpPr>
          <p:cNvPr id="11" name="CuadroTexto 10">
            <a:extLst>
              <a:ext uri="{FF2B5EF4-FFF2-40B4-BE49-F238E27FC236}">
                <a16:creationId xmlns:a16="http://schemas.microsoft.com/office/drawing/2014/main" id="{4B7D8640-B26F-DB2B-DDB0-FAD4C00A1EBC}"/>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18706C31-F6BD-BEC4-1249-C62AE61A604B}"/>
              </a:ext>
            </a:extLst>
          </p:cNvPr>
          <p:cNvSpPr>
            <a:spLocks noGrp="1"/>
          </p:cNvSpPr>
          <p:nvPr>
            <p:ph type="title"/>
          </p:nvPr>
        </p:nvSpPr>
        <p:spPr>
          <a:xfrm>
            <a:off x="414037" y="142826"/>
            <a:ext cx="9018465" cy="746167"/>
          </a:xfrm>
        </p:spPr>
        <p:txBody>
          <a:bodyPr>
            <a:normAutofit/>
          </a:bodyPr>
          <a:lstStyle/>
          <a:p>
            <a:r>
              <a:rPr lang="es-ES" b="1" dirty="0">
                <a:latin typeface="Times New Roman"/>
                <a:cs typeface="Times New Roman"/>
              </a:rPr>
              <a:t>ETAPA 3. ACM</a:t>
            </a:r>
          </a:p>
        </p:txBody>
      </p:sp>
      <p:sp>
        <p:nvSpPr>
          <p:cNvPr id="5" name="CuadroTexto 4">
            <a:extLst>
              <a:ext uri="{FF2B5EF4-FFF2-40B4-BE49-F238E27FC236}">
                <a16:creationId xmlns:a16="http://schemas.microsoft.com/office/drawing/2014/main" id="{31C70FA8-3C02-56F0-3605-9FE9988FB267}"/>
              </a:ext>
            </a:extLst>
          </p:cNvPr>
          <p:cNvSpPr txBox="1"/>
          <p:nvPr/>
        </p:nvSpPr>
        <p:spPr>
          <a:xfrm>
            <a:off x="541417" y="6092384"/>
            <a:ext cx="568855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18. </a:t>
            </a:r>
            <a:r>
              <a:rPr lang="es-419" sz="1400" b="1" dirty="0">
                <a:latin typeface="Times New Roman"/>
                <a:ea typeface="+mn-lt"/>
                <a:cs typeface="+mn-lt"/>
              </a:rPr>
              <a:t>Contribuciones (%) de los 50 individuos más representativos</a:t>
            </a:r>
            <a:endParaRPr lang="es-419" sz="1400" b="1" dirty="0">
              <a:latin typeface="Times New Roman"/>
              <a:ea typeface="+mn-lt"/>
              <a:cs typeface="Times New Roman"/>
            </a:endParaRPr>
          </a:p>
          <a:p>
            <a:pPr algn="ctr"/>
            <a:r>
              <a:rPr lang="es-419" sz="1400" b="1" dirty="0">
                <a:latin typeface="Times New Roman"/>
                <a:ea typeface="+mn-lt"/>
                <a:cs typeface="Times New Roman"/>
              </a:rPr>
              <a:t> en el plano principal  (C1 y C2).</a:t>
            </a:r>
            <a:endParaRPr lang="es-419" sz="1400" b="1">
              <a:latin typeface="Aptos"/>
              <a:ea typeface="+mn-lt"/>
              <a:cs typeface="Times New Roman"/>
            </a:endParaRPr>
          </a:p>
        </p:txBody>
      </p:sp>
      <p:sp>
        <p:nvSpPr>
          <p:cNvPr id="10" name="Marcador de contenido 2">
            <a:extLst>
              <a:ext uri="{FF2B5EF4-FFF2-40B4-BE49-F238E27FC236}">
                <a16:creationId xmlns:a16="http://schemas.microsoft.com/office/drawing/2014/main" id="{BD489AD0-FC1C-A3FA-E2EC-5874D19807C5}"/>
              </a:ext>
            </a:extLst>
          </p:cNvPr>
          <p:cNvSpPr>
            <a:spLocks noGrp="1"/>
          </p:cNvSpPr>
          <p:nvPr>
            <p:ph idx="1"/>
          </p:nvPr>
        </p:nvSpPr>
        <p:spPr>
          <a:xfrm>
            <a:off x="6232360" y="1583858"/>
            <a:ext cx="5131646" cy="4027838"/>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dirty="0">
                <a:latin typeface="Calibri"/>
                <a:ea typeface="+mn-lt"/>
                <a:cs typeface="+mn-lt"/>
              </a:rPr>
              <a:t>El eje Y indica el porcentaje de aporte de cada observación correspondiente a un caso de hurto, y el eje X, sus identificadores. La línea roja discontinua representa la contribución promedio; los puntos por encima son los que más influyen.</a:t>
            </a:r>
            <a:endParaRPr lang="es-ES" sz="1600" dirty="0">
              <a:latin typeface="Aptos"/>
              <a:ea typeface="Calibri"/>
              <a:cs typeface="Calibri"/>
            </a:endParaRPr>
          </a:p>
          <a:p>
            <a:pPr marL="0" indent="0">
              <a:buNone/>
            </a:pPr>
            <a:endParaRPr lang="en-US" dirty="0">
              <a:latin typeface="Calibri"/>
              <a:ea typeface="Calibri"/>
              <a:cs typeface="Calibri"/>
            </a:endParaRPr>
          </a:p>
          <a:p>
            <a:r>
              <a:rPr lang="es-ES" sz="1600" dirty="0">
                <a:latin typeface="Calibri"/>
                <a:ea typeface="+mn-lt"/>
                <a:cs typeface="+mn-lt"/>
              </a:rPr>
              <a:t>Las barras son uniformes, reflejando que no hay individuos dominantes ni atípicos. Esto indica que las tendencias del ACM se explican más por las categorías de las variables que por los casos de hurtos individuales.</a:t>
            </a:r>
            <a:endParaRPr lang="es-ES" sz="1600" dirty="0">
              <a:latin typeface="Aptos"/>
              <a:ea typeface="Calibri"/>
              <a:cs typeface="Calibri"/>
            </a:endParaRPr>
          </a:p>
          <a:p>
            <a:endParaRPr lang="es-ES" sz="1600" dirty="0">
              <a:latin typeface="Aptos"/>
              <a:ea typeface="Calibri"/>
              <a:cs typeface="Calibri"/>
            </a:endParaRPr>
          </a:p>
          <a:p>
            <a:pPr marL="0" indent="0">
              <a:buNone/>
            </a:pPr>
            <a:endParaRPr lang="es-ES" sz="1600" dirty="0">
              <a:latin typeface="Aptos"/>
              <a:ea typeface="Calibri"/>
              <a:cs typeface="Calibri"/>
            </a:endParaRPr>
          </a:p>
          <a:p>
            <a:endParaRPr lang="es-ES" sz="1600" dirty="0">
              <a:latin typeface="Calibri"/>
              <a:ea typeface="Calibri"/>
              <a:cs typeface="Calibri"/>
            </a:endParaRPr>
          </a:p>
          <a:p>
            <a:endParaRPr lang="es-ES" sz="1600" dirty="0">
              <a:latin typeface="Aptos"/>
              <a:cs typeface="Times New Roman"/>
            </a:endParaRPr>
          </a:p>
          <a:p>
            <a:endParaRPr lang="es-ES" sz="1600" dirty="0">
              <a:latin typeface="Aptos"/>
              <a:cs typeface="Times New Roman"/>
            </a:endParaRPr>
          </a:p>
          <a:p>
            <a:endParaRPr lang="es-ES" sz="1800" dirty="0">
              <a:latin typeface="Aptos"/>
              <a:cs typeface="Times New Roman"/>
            </a:endParaRPr>
          </a:p>
          <a:p>
            <a:endParaRPr lang="es-ES" sz="1800" dirty="0">
              <a:latin typeface="Aptos"/>
              <a:cs typeface="Times New Roman"/>
            </a:endParaRPr>
          </a:p>
        </p:txBody>
      </p:sp>
      <p:pic>
        <p:nvPicPr>
          <p:cNvPr id="2" name="Imagen 1" descr="Gráfico, Gráfico de barras, Histograma&#10;&#10;El contenido generado por IA puede ser incorrecto.">
            <a:extLst>
              <a:ext uri="{FF2B5EF4-FFF2-40B4-BE49-F238E27FC236}">
                <a16:creationId xmlns:a16="http://schemas.microsoft.com/office/drawing/2014/main" id="{94232210-1482-B441-77A4-D6059C746C56}"/>
              </a:ext>
            </a:extLst>
          </p:cNvPr>
          <p:cNvPicPr>
            <a:picLocks noChangeAspect="1"/>
          </p:cNvPicPr>
          <p:nvPr/>
        </p:nvPicPr>
        <p:blipFill>
          <a:blip r:embed="rId2"/>
          <a:srcRect l="197" t="6496" r="-110" b="4581"/>
          <a:stretch>
            <a:fillRect/>
          </a:stretch>
        </p:blipFill>
        <p:spPr>
          <a:xfrm>
            <a:off x="541986" y="1094705"/>
            <a:ext cx="5436611" cy="4848161"/>
          </a:xfrm>
          <a:prstGeom prst="rect">
            <a:avLst/>
          </a:prstGeom>
        </p:spPr>
      </p:pic>
    </p:spTree>
    <p:extLst>
      <p:ext uri="{BB962C8B-B14F-4D97-AF65-F5344CB8AC3E}">
        <p14:creationId xmlns:p14="http://schemas.microsoft.com/office/powerpoint/2010/main" val="16809775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F2041-2CEB-7A2D-CBD9-E79EC6F984D8}"/>
            </a:ext>
          </a:extLst>
        </p:cNvPr>
        <p:cNvGrpSpPr/>
        <p:nvPr/>
      </p:nvGrpSpPr>
      <p:grpSpPr>
        <a:xfrm>
          <a:off x="0" y="0"/>
          <a:ext cx="0" cy="0"/>
          <a:chOff x="0" y="0"/>
          <a:chExt cx="0" cy="0"/>
        </a:xfrm>
      </p:grpSpPr>
      <p:sp>
        <p:nvSpPr>
          <p:cNvPr id="11" name="CuadroTexto 10">
            <a:extLst>
              <a:ext uri="{FF2B5EF4-FFF2-40B4-BE49-F238E27FC236}">
                <a16:creationId xmlns:a16="http://schemas.microsoft.com/office/drawing/2014/main" id="{1671A480-53D8-639F-8A94-20F8CABB384C}"/>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E52F9C97-784E-1627-A04D-8468AB7E0EF9}"/>
              </a:ext>
            </a:extLst>
          </p:cNvPr>
          <p:cNvSpPr>
            <a:spLocks noGrp="1"/>
          </p:cNvSpPr>
          <p:nvPr>
            <p:ph type="title"/>
          </p:nvPr>
        </p:nvSpPr>
        <p:spPr>
          <a:xfrm>
            <a:off x="414037" y="142826"/>
            <a:ext cx="9018465" cy="746167"/>
          </a:xfrm>
        </p:spPr>
        <p:txBody>
          <a:bodyPr>
            <a:normAutofit/>
          </a:bodyPr>
          <a:lstStyle/>
          <a:p>
            <a:r>
              <a:rPr lang="es-ES" b="1" dirty="0">
                <a:latin typeface="Times New Roman"/>
                <a:cs typeface="Times New Roman"/>
              </a:rPr>
              <a:t>ETAPA 4. CLUSTER</a:t>
            </a:r>
          </a:p>
        </p:txBody>
      </p:sp>
      <p:sp>
        <p:nvSpPr>
          <p:cNvPr id="5" name="CuadroTexto 4">
            <a:extLst>
              <a:ext uri="{FF2B5EF4-FFF2-40B4-BE49-F238E27FC236}">
                <a16:creationId xmlns:a16="http://schemas.microsoft.com/office/drawing/2014/main" id="{1460C6C7-A2B6-8F8C-B0BE-6EC93D11B9DC}"/>
              </a:ext>
            </a:extLst>
          </p:cNvPr>
          <p:cNvSpPr txBox="1"/>
          <p:nvPr/>
        </p:nvSpPr>
        <p:spPr>
          <a:xfrm>
            <a:off x="648742" y="5931397"/>
            <a:ext cx="565636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19. </a:t>
            </a:r>
            <a:r>
              <a:rPr lang="es-419" sz="1400" b="1" dirty="0">
                <a:latin typeface="Times New Roman"/>
                <a:ea typeface="+mn-lt"/>
                <a:cs typeface="+mn-lt"/>
              </a:rPr>
              <a:t>Dendrograma jerárquico con muestra aleatoria de 1.000 observaciones del ACM.</a:t>
            </a:r>
          </a:p>
          <a:p>
            <a:pPr algn="ctr"/>
            <a:endParaRPr lang="es-419" sz="1400" b="1" dirty="0">
              <a:latin typeface="Times New Roman"/>
              <a:ea typeface="+mn-lt"/>
              <a:cs typeface="Times New Roman"/>
            </a:endParaRPr>
          </a:p>
        </p:txBody>
      </p:sp>
      <p:sp>
        <p:nvSpPr>
          <p:cNvPr id="8" name="Marcador de contenido 2">
            <a:extLst>
              <a:ext uri="{FF2B5EF4-FFF2-40B4-BE49-F238E27FC236}">
                <a16:creationId xmlns:a16="http://schemas.microsoft.com/office/drawing/2014/main" id="{3ABAD55F-74A7-B66C-C39E-F1F4A5E7FAC5}"/>
              </a:ext>
            </a:extLst>
          </p:cNvPr>
          <p:cNvSpPr>
            <a:spLocks noGrp="1"/>
          </p:cNvSpPr>
          <p:nvPr>
            <p:ph idx="1"/>
          </p:nvPr>
        </p:nvSpPr>
        <p:spPr>
          <a:xfrm>
            <a:off x="6624244" y="2715972"/>
            <a:ext cx="4739762" cy="2013982"/>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dirty="0">
                <a:latin typeface="Calibri"/>
                <a:ea typeface="+mn-lt"/>
                <a:cs typeface="+mn-lt"/>
              </a:rPr>
              <a:t>Se observa un salto claro en la altura alrededor de h ≈ 15, por lo que se corta el árbol en ese punto, obteniendo tres grupos bien diferenciados.</a:t>
            </a:r>
            <a:endParaRPr lang="es-ES" sz="1600" dirty="0">
              <a:latin typeface="Calibri"/>
              <a:ea typeface="Calibri"/>
              <a:cs typeface="Calibri"/>
            </a:endParaRPr>
          </a:p>
          <a:p>
            <a:endParaRPr lang="es-ES" sz="1600" dirty="0">
              <a:latin typeface="Aptos"/>
              <a:ea typeface="Calibri"/>
              <a:cs typeface="Calibri"/>
            </a:endParaRPr>
          </a:p>
          <a:p>
            <a:pPr marL="0" indent="0">
              <a:buNone/>
            </a:pPr>
            <a:endParaRPr lang="es-ES" sz="1600" dirty="0">
              <a:latin typeface="Aptos"/>
              <a:ea typeface="Calibri"/>
              <a:cs typeface="Calibri"/>
            </a:endParaRPr>
          </a:p>
          <a:p>
            <a:endParaRPr lang="es-ES" sz="1600" dirty="0">
              <a:latin typeface="Calibri"/>
              <a:ea typeface="Calibri"/>
              <a:cs typeface="Calibri"/>
            </a:endParaRPr>
          </a:p>
          <a:p>
            <a:endParaRPr lang="es-ES" sz="1600" dirty="0">
              <a:latin typeface="Aptos"/>
              <a:cs typeface="Times New Roman"/>
            </a:endParaRPr>
          </a:p>
          <a:p>
            <a:endParaRPr lang="es-ES" sz="1600" dirty="0">
              <a:latin typeface="Aptos"/>
              <a:cs typeface="Times New Roman"/>
            </a:endParaRPr>
          </a:p>
          <a:p>
            <a:endParaRPr lang="es-ES" sz="1800" dirty="0">
              <a:latin typeface="Aptos"/>
              <a:cs typeface="Times New Roman"/>
            </a:endParaRPr>
          </a:p>
          <a:p>
            <a:endParaRPr lang="es-ES" sz="1800" dirty="0">
              <a:latin typeface="Aptos"/>
              <a:cs typeface="Times New Roman"/>
            </a:endParaRPr>
          </a:p>
        </p:txBody>
      </p:sp>
      <p:pic>
        <p:nvPicPr>
          <p:cNvPr id="2" name="Imagen 1" descr="Gráfico&#10;&#10;El contenido generado por IA puede ser incorrecto.">
            <a:extLst>
              <a:ext uri="{FF2B5EF4-FFF2-40B4-BE49-F238E27FC236}">
                <a16:creationId xmlns:a16="http://schemas.microsoft.com/office/drawing/2014/main" id="{F6BDCDC9-F3B3-5A53-63B6-87CA391CC5D5}"/>
              </a:ext>
            </a:extLst>
          </p:cNvPr>
          <p:cNvPicPr>
            <a:picLocks noChangeAspect="1"/>
          </p:cNvPicPr>
          <p:nvPr/>
        </p:nvPicPr>
        <p:blipFill>
          <a:blip r:embed="rId2"/>
          <a:srcRect t="7437" r="-157" b="-157"/>
          <a:stretch>
            <a:fillRect/>
          </a:stretch>
        </p:blipFill>
        <p:spPr>
          <a:xfrm>
            <a:off x="774516" y="1112083"/>
            <a:ext cx="5322981" cy="4823860"/>
          </a:xfrm>
          <a:prstGeom prst="rect">
            <a:avLst/>
          </a:prstGeom>
        </p:spPr>
      </p:pic>
    </p:spTree>
    <p:extLst>
      <p:ext uri="{BB962C8B-B14F-4D97-AF65-F5344CB8AC3E}">
        <p14:creationId xmlns:p14="http://schemas.microsoft.com/office/powerpoint/2010/main" val="19982997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98133-C319-EE1C-C66F-E0B1802EA606}"/>
            </a:ext>
          </a:extLst>
        </p:cNvPr>
        <p:cNvGrpSpPr/>
        <p:nvPr/>
      </p:nvGrpSpPr>
      <p:grpSpPr>
        <a:xfrm>
          <a:off x="0" y="0"/>
          <a:ext cx="0" cy="0"/>
          <a:chOff x="0" y="0"/>
          <a:chExt cx="0" cy="0"/>
        </a:xfrm>
      </p:grpSpPr>
      <p:sp>
        <p:nvSpPr>
          <p:cNvPr id="11" name="CuadroTexto 10">
            <a:extLst>
              <a:ext uri="{FF2B5EF4-FFF2-40B4-BE49-F238E27FC236}">
                <a16:creationId xmlns:a16="http://schemas.microsoft.com/office/drawing/2014/main" id="{431A381A-3193-DB18-1752-46C8FE52BCD8}"/>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E71AC140-0871-3C0A-8D32-916C5BC1BA97}"/>
              </a:ext>
            </a:extLst>
          </p:cNvPr>
          <p:cNvSpPr>
            <a:spLocks noGrp="1"/>
          </p:cNvSpPr>
          <p:nvPr>
            <p:ph type="title"/>
          </p:nvPr>
        </p:nvSpPr>
        <p:spPr>
          <a:xfrm>
            <a:off x="414037" y="142826"/>
            <a:ext cx="9018465" cy="746167"/>
          </a:xfrm>
        </p:spPr>
        <p:txBody>
          <a:bodyPr>
            <a:normAutofit/>
          </a:bodyPr>
          <a:lstStyle/>
          <a:p>
            <a:r>
              <a:rPr lang="es-ES" b="1" dirty="0">
                <a:latin typeface="Times New Roman"/>
                <a:cs typeface="Times New Roman"/>
              </a:rPr>
              <a:t>ETAPA 4. CLUSTER</a:t>
            </a:r>
          </a:p>
        </p:txBody>
      </p:sp>
      <p:sp>
        <p:nvSpPr>
          <p:cNvPr id="5" name="CuadroTexto 4">
            <a:extLst>
              <a:ext uri="{FF2B5EF4-FFF2-40B4-BE49-F238E27FC236}">
                <a16:creationId xmlns:a16="http://schemas.microsoft.com/office/drawing/2014/main" id="{94B0FD72-D7E1-E837-717C-82EF5E8C40FB}"/>
              </a:ext>
            </a:extLst>
          </p:cNvPr>
          <p:cNvSpPr txBox="1"/>
          <p:nvPr/>
        </p:nvSpPr>
        <p:spPr>
          <a:xfrm>
            <a:off x="2924009" y="6210440"/>
            <a:ext cx="634323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20. </a:t>
            </a:r>
            <a:r>
              <a:rPr lang="es-419" sz="1400" b="1" dirty="0">
                <a:latin typeface="Times New Roman"/>
                <a:ea typeface="+mn-lt"/>
                <a:cs typeface="+mn-lt"/>
              </a:rPr>
              <a:t>Agrupamiento mixto </a:t>
            </a:r>
            <a:r>
              <a:rPr lang="es-419" sz="1400" b="1" dirty="0">
                <a:latin typeface="Times New Roman"/>
                <a:ea typeface="+mn-lt"/>
                <a:cs typeface="Times New Roman"/>
              </a:rPr>
              <a:t>mediante el método HCPC de los Hurtos</a:t>
            </a:r>
            <a:r>
              <a:rPr lang="es-419" sz="1400" b="1" dirty="0">
                <a:latin typeface="Times New Roman"/>
                <a:ea typeface="+mn-lt"/>
                <a:cs typeface="+mn-lt"/>
              </a:rPr>
              <a:t> en Cali, sobre el plano factorial (</a:t>
            </a:r>
            <a:r>
              <a:rPr lang="es-419" sz="1400" b="1" dirty="0" err="1">
                <a:latin typeface="Times New Roman"/>
                <a:ea typeface="+mn-lt"/>
                <a:cs typeface="+mn-lt"/>
              </a:rPr>
              <a:t>Dim</a:t>
            </a:r>
            <a:r>
              <a:rPr lang="es-419" sz="1400" b="1" dirty="0">
                <a:latin typeface="Times New Roman"/>
                <a:ea typeface="+mn-lt"/>
                <a:cs typeface="+mn-lt"/>
              </a:rPr>
              <a:t> 1–2).</a:t>
            </a:r>
            <a:endParaRPr lang="es-ES" sz="1400" dirty="0">
              <a:latin typeface="Times New Roman"/>
              <a:ea typeface="+mn-lt"/>
              <a:cs typeface="+mn-lt"/>
            </a:endParaRPr>
          </a:p>
          <a:p>
            <a:pPr algn="ctr"/>
            <a:endParaRPr lang="es-419" sz="1400" b="1" dirty="0">
              <a:latin typeface="Times New Roman"/>
              <a:ea typeface="+mn-lt"/>
              <a:cs typeface="Times New Roman"/>
            </a:endParaRPr>
          </a:p>
        </p:txBody>
      </p:sp>
      <p:pic>
        <p:nvPicPr>
          <p:cNvPr id="8" name="Imagen 7" descr="Gráfico&#10;&#10;El contenido generado por IA puede ser incorrecto.">
            <a:extLst>
              <a:ext uri="{FF2B5EF4-FFF2-40B4-BE49-F238E27FC236}">
                <a16:creationId xmlns:a16="http://schemas.microsoft.com/office/drawing/2014/main" id="{3D5A06DF-CD09-8A8A-A197-7B3DC7AADDD2}"/>
              </a:ext>
            </a:extLst>
          </p:cNvPr>
          <p:cNvPicPr>
            <a:picLocks noChangeAspect="1"/>
          </p:cNvPicPr>
          <p:nvPr/>
        </p:nvPicPr>
        <p:blipFill>
          <a:blip r:embed="rId2"/>
          <a:srcRect l="-905" t="3730" r="-1018" b="-464"/>
          <a:stretch>
            <a:fillRect/>
          </a:stretch>
        </p:blipFill>
        <p:spPr>
          <a:xfrm>
            <a:off x="1208659" y="891821"/>
            <a:ext cx="9814750" cy="5325959"/>
          </a:xfrm>
          <a:prstGeom prst="rect">
            <a:avLst/>
          </a:prstGeom>
        </p:spPr>
      </p:pic>
    </p:spTree>
    <p:extLst>
      <p:ext uri="{BB962C8B-B14F-4D97-AF65-F5344CB8AC3E}">
        <p14:creationId xmlns:p14="http://schemas.microsoft.com/office/powerpoint/2010/main" val="3682910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22829-23DC-1E73-AFA4-64BE42976ECA}"/>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CC5D87A-A028-E5AA-6133-3233D5C38147}"/>
              </a:ext>
            </a:extLst>
          </p:cNvPr>
          <p:cNvSpPr>
            <a:spLocks noGrp="1"/>
          </p:cNvSpPr>
          <p:nvPr>
            <p:ph idx="1"/>
          </p:nvPr>
        </p:nvSpPr>
        <p:spPr>
          <a:xfrm>
            <a:off x="6833778" y="1845625"/>
            <a:ext cx="4837021" cy="3533837"/>
          </a:xfrm>
        </p:spPr>
        <p:txBody>
          <a:bodyPr vert="horz" lIns="91440" tIns="45720" rIns="91440" bIns="45720" rtlCol="0" anchor="t">
            <a:noAutofit/>
          </a:bodyPr>
          <a:lstStyle/>
          <a:p>
            <a:pPr marL="0" indent="0">
              <a:buNone/>
            </a:pPr>
            <a:endParaRPr lang="es-ES" sz="1600" dirty="0">
              <a:latin typeface="Calibri"/>
              <a:ea typeface="Calibri"/>
              <a:cs typeface="Times New Roman"/>
            </a:endParaRPr>
          </a:p>
          <a:p>
            <a:pPr marL="0" indent="0" algn="ctr">
              <a:buNone/>
            </a:pPr>
            <a:endParaRPr lang="es-ES" sz="1600" b="1" dirty="0">
              <a:latin typeface="Calibri"/>
              <a:ea typeface="Calibri"/>
              <a:cs typeface="Calibri"/>
            </a:endParaRPr>
          </a:p>
          <a:p>
            <a:pPr marL="0" indent="0">
              <a:buNone/>
            </a:pPr>
            <a:endParaRPr lang="es-ES" sz="1600" dirty="0">
              <a:latin typeface="Calibri"/>
              <a:ea typeface="Calibri"/>
              <a:cs typeface="Calibri"/>
            </a:endParaRPr>
          </a:p>
          <a:p>
            <a:pPr marL="285750" indent="-285750"/>
            <a:r>
              <a:rPr lang="es-ES" sz="1600" dirty="0">
                <a:latin typeface="Calibri"/>
                <a:ea typeface="Calibri"/>
                <a:cs typeface="Calibri"/>
              </a:rPr>
              <a:t>Si </a:t>
            </a:r>
            <a:r>
              <a:rPr lang="es-ES" sz="1600" dirty="0">
                <a:latin typeface="Aptos"/>
                <a:ea typeface="Calibri"/>
                <a:cs typeface="Calibri"/>
              </a:rPr>
              <a:t>el</a:t>
            </a:r>
            <a:r>
              <a:rPr lang="es-ES" sz="1600" dirty="0">
                <a:latin typeface="Calibri"/>
                <a:ea typeface="+mn-lt"/>
                <a:cs typeface="+mn-lt"/>
              </a:rPr>
              <a:t> p-valor es pequeño la categoría es importante  y contribuye significativamente a diferenciar los </a:t>
            </a:r>
            <a:r>
              <a:rPr lang="es-ES" sz="1600" dirty="0" err="1">
                <a:latin typeface="Calibri"/>
                <a:ea typeface="+mn-lt"/>
                <a:cs typeface="+mn-lt"/>
              </a:rPr>
              <a:t>clusters</a:t>
            </a:r>
            <a:r>
              <a:rPr lang="es-ES" sz="1600" dirty="0">
                <a:latin typeface="Calibri"/>
                <a:ea typeface="+mn-lt"/>
                <a:cs typeface="+mn-lt"/>
              </a:rPr>
              <a:t>. En este caso todas son significativas.</a:t>
            </a:r>
          </a:p>
          <a:p>
            <a:endParaRPr lang="es-ES" sz="1600" dirty="0">
              <a:latin typeface="Aptos"/>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11" name="CuadroTexto 10">
            <a:extLst>
              <a:ext uri="{FF2B5EF4-FFF2-40B4-BE49-F238E27FC236}">
                <a16:creationId xmlns:a16="http://schemas.microsoft.com/office/drawing/2014/main" id="{7D5762B8-1C83-8A15-D02C-C9B535381DB4}"/>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DD21BF57-9563-075F-ECFB-A45043C9C7F7}"/>
              </a:ext>
            </a:extLst>
          </p:cNvPr>
          <p:cNvSpPr>
            <a:spLocks noGrp="1"/>
          </p:cNvSpPr>
          <p:nvPr>
            <p:ph type="title"/>
          </p:nvPr>
        </p:nvSpPr>
        <p:spPr>
          <a:xfrm>
            <a:off x="414037" y="142826"/>
            <a:ext cx="9018465" cy="746167"/>
          </a:xfrm>
        </p:spPr>
        <p:txBody>
          <a:bodyPr>
            <a:normAutofit/>
          </a:bodyPr>
          <a:lstStyle/>
          <a:p>
            <a:r>
              <a:rPr lang="es-ES" b="1" dirty="0">
                <a:latin typeface="Times New Roman"/>
                <a:cs typeface="Times New Roman"/>
              </a:rPr>
              <a:t>ETAPA 3. ACM</a:t>
            </a:r>
          </a:p>
        </p:txBody>
      </p:sp>
      <p:sp>
        <p:nvSpPr>
          <p:cNvPr id="8" name="CuadroTexto 7">
            <a:extLst>
              <a:ext uri="{FF2B5EF4-FFF2-40B4-BE49-F238E27FC236}">
                <a16:creationId xmlns:a16="http://schemas.microsoft.com/office/drawing/2014/main" id="{27E56A88-1C80-FF62-52F3-8C3B61093646}"/>
              </a:ext>
            </a:extLst>
          </p:cNvPr>
          <p:cNvSpPr txBox="1"/>
          <p:nvPr/>
        </p:nvSpPr>
        <p:spPr>
          <a:xfrm>
            <a:off x="1005830" y="5464343"/>
            <a:ext cx="50940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Tabla 13.</a:t>
            </a:r>
            <a:r>
              <a:rPr lang="es-419" sz="1400" b="1" dirty="0">
                <a:latin typeface="Times New Roman"/>
                <a:ea typeface="+mn-lt"/>
                <a:cs typeface="+mn-lt"/>
              </a:rPr>
              <a:t> Variables significativas en la formación de </a:t>
            </a:r>
            <a:r>
              <a:rPr lang="es-419" sz="1400" b="1" err="1">
                <a:latin typeface="Times New Roman"/>
                <a:ea typeface="+mn-lt"/>
                <a:cs typeface="+mn-lt"/>
              </a:rPr>
              <a:t>clusters</a:t>
            </a:r>
            <a:endParaRPr lang="es-419" sz="1400">
              <a:latin typeface="Times New Roman"/>
              <a:ea typeface="+mn-lt"/>
              <a:cs typeface="+mn-lt"/>
            </a:endParaRPr>
          </a:p>
        </p:txBody>
      </p:sp>
      <p:pic>
        <p:nvPicPr>
          <p:cNvPr id="2" name="Imagen 1" descr="Tabla&#10;&#10;El contenido generado por IA puede ser incorrecto.">
            <a:extLst>
              <a:ext uri="{FF2B5EF4-FFF2-40B4-BE49-F238E27FC236}">
                <a16:creationId xmlns:a16="http://schemas.microsoft.com/office/drawing/2014/main" id="{20243B9D-9CE3-B1E5-7CA8-327AFBC82612}"/>
              </a:ext>
            </a:extLst>
          </p:cNvPr>
          <p:cNvPicPr>
            <a:picLocks noChangeAspect="1"/>
          </p:cNvPicPr>
          <p:nvPr/>
        </p:nvPicPr>
        <p:blipFill>
          <a:blip r:embed="rId2"/>
          <a:stretch>
            <a:fillRect/>
          </a:stretch>
        </p:blipFill>
        <p:spPr>
          <a:xfrm>
            <a:off x="1318532" y="2151970"/>
            <a:ext cx="4460421" cy="2554061"/>
          </a:xfrm>
          <a:prstGeom prst="rect">
            <a:avLst/>
          </a:prstGeom>
        </p:spPr>
      </p:pic>
    </p:spTree>
    <p:extLst>
      <p:ext uri="{BB962C8B-B14F-4D97-AF65-F5344CB8AC3E}">
        <p14:creationId xmlns:p14="http://schemas.microsoft.com/office/powerpoint/2010/main" val="15430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5AE7-B6B8-FB3E-0C19-DBAD8810CBEF}"/>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53B5F9B-FE67-B023-0792-329EC9E48AEB}"/>
              </a:ext>
            </a:extLst>
          </p:cNvPr>
          <p:cNvSpPr>
            <a:spLocks noGrp="1"/>
          </p:cNvSpPr>
          <p:nvPr>
            <p:ph idx="1"/>
          </p:nvPr>
        </p:nvSpPr>
        <p:spPr>
          <a:xfrm>
            <a:off x="6833778" y="1714997"/>
            <a:ext cx="4837021" cy="3664465"/>
          </a:xfrm>
        </p:spPr>
        <p:txBody>
          <a:bodyPr vert="horz" lIns="91440" tIns="45720" rIns="91440" bIns="45720" rtlCol="0" anchor="t">
            <a:noAutofit/>
          </a:bodyPr>
          <a:lstStyle/>
          <a:p>
            <a:pPr marL="0" indent="0">
              <a:buNone/>
            </a:pPr>
            <a:endParaRPr lang="es-ES" sz="1600" dirty="0">
              <a:latin typeface="Calibri"/>
              <a:ea typeface="Calibri"/>
              <a:cs typeface="Times New Roman"/>
            </a:endParaRPr>
          </a:p>
          <a:p>
            <a:pPr marL="0" indent="0" algn="ctr">
              <a:buNone/>
            </a:pPr>
            <a:r>
              <a:rPr lang="es-ES" sz="1600" b="1" err="1">
                <a:latin typeface="Calibri"/>
                <a:ea typeface="Calibri"/>
                <a:cs typeface="Calibri"/>
              </a:rPr>
              <a:t>Cluster</a:t>
            </a:r>
            <a:r>
              <a:rPr lang="es-ES" sz="1600" b="1" dirty="0">
                <a:latin typeface="Calibri"/>
                <a:ea typeface="Calibri"/>
                <a:cs typeface="Calibri"/>
              </a:rPr>
              <a:t> 1 </a:t>
            </a:r>
            <a:endParaRPr lang="es-ES" sz="1600" dirty="0">
              <a:latin typeface="Calibri"/>
              <a:ea typeface="Calibri"/>
              <a:cs typeface="Calibri"/>
            </a:endParaRPr>
          </a:p>
          <a:p>
            <a:pPr marL="0" indent="0">
              <a:buNone/>
            </a:pPr>
            <a:endParaRPr lang="es-ES" sz="1600" dirty="0">
              <a:latin typeface="Calibri"/>
              <a:ea typeface="Calibri"/>
              <a:cs typeface="Calibri"/>
            </a:endParaRPr>
          </a:p>
          <a:p>
            <a:pPr marL="285750" indent="-285750"/>
            <a:r>
              <a:rPr lang="es-ES" sz="1600" dirty="0">
                <a:latin typeface="Calibri"/>
                <a:ea typeface="+mn-lt"/>
                <a:cs typeface="+mn-lt"/>
              </a:rPr>
              <a:t>Este grupo está caracterizado por hurtos de vehículos y motocicletas tipo halado, concentrados en la zona </a:t>
            </a:r>
            <a:r>
              <a:rPr lang="es-ES" sz="1600" err="1">
                <a:latin typeface="Calibri"/>
                <a:ea typeface="+mn-lt"/>
                <a:cs typeface="+mn-lt"/>
              </a:rPr>
              <a:t>Nor</a:t>
            </a:r>
            <a:r>
              <a:rPr lang="es-ES" sz="1600" dirty="0">
                <a:latin typeface="Calibri"/>
                <a:ea typeface="+mn-lt"/>
                <a:cs typeface="+mn-lt"/>
              </a:rPr>
              <a:t>-Oriente de Cali, principalmente en horario nocturno y durante el mes de mayo.</a:t>
            </a:r>
            <a:br>
              <a:rPr lang="es-ES" sz="1600" dirty="0">
                <a:latin typeface="Calibri"/>
                <a:ea typeface="+mn-lt"/>
                <a:cs typeface="+mn-lt"/>
              </a:rPr>
            </a:br>
            <a:r>
              <a:rPr lang="es-ES" sz="1600" dirty="0">
                <a:latin typeface="Calibri"/>
                <a:ea typeface="+mn-lt"/>
                <a:cs typeface="+mn-lt"/>
              </a:rPr>
              <a:t>Predominan casos en estratos medio-bajos y con mayor ocurrencia los fines de semana (sábado y domingo).</a:t>
            </a:r>
            <a:endParaRPr lang="es-ES" sz="1600">
              <a:latin typeface="Calibri"/>
              <a:ea typeface="Calibri"/>
              <a:cs typeface="Calibri"/>
            </a:endParaRPr>
          </a:p>
          <a:p>
            <a:endParaRPr lang="es-ES" sz="1600" dirty="0">
              <a:latin typeface="Aptos"/>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11" name="CuadroTexto 10">
            <a:extLst>
              <a:ext uri="{FF2B5EF4-FFF2-40B4-BE49-F238E27FC236}">
                <a16:creationId xmlns:a16="http://schemas.microsoft.com/office/drawing/2014/main" id="{DCAC82CF-5700-5FE4-74DE-04188F686741}"/>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79904EA8-F28F-EF8E-805D-9D7AB5D638EB}"/>
              </a:ext>
            </a:extLst>
          </p:cNvPr>
          <p:cNvSpPr>
            <a:spLocks noGrp="1"/>
          </p:cNvSpPr>
          <p:nvPr>
            <p:ph type="title"/>
          </p:nvPr>
        </p:nvSpPr>
        <p:spPr>
          <a:xfrm>
            <a:off x="414037" y="142826"/>
            <a:ext cx="9018465" cy="746167"/>
          </a:xfrm>
        </p:spPr>
        <p:txBody>
          <a:bodyPr>
            <a:normAutofit/>
          </a:bodyPr>
          <a:lstStyle/>
          <a:p>
            <a:r>
              <a:rPr lang="es-ES" b="1" dirty="0">
                <a:latin typeface="Times New Roman"/>
                <a:cs typeface="Times New Roman"/>
              </a:rPr>
              <a:t>ETAPA 3. ACM</a:t>
            </a:r>
          </a:p>
        </p:txBody>
      </p:sp>
      <p:sp>
        <p:nvSpPr>
          <p:cNvPr id="8" name="CuadroTexto 7">
            <a:extLst>
              <a:ext uri="{FF2B5EF4-FFF2-40B4-BE49-F238E27FC236}">
                <a16:creationId xmlns:a16="http://schemas.microsoft.com/office/drawing/2014/main" id="{48A27F50-39D1-DB7A-781F-2B8A25769F0A}"/>
              </a:ext>
            </a:extLst>
          </p:cNvPr>
          <p:cNvSpPr txBox="1"/>
          <p:nvPr/>
        </p:nvSpPr>
        <p:spPr>
          <a:xfrm>
            <a:off x="1005830" y="5464343"/>
            <a:ext cx="50940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Tabla 14.</a:t>
            </a:r>
            <a:r>
              <a:rPr lang="es-419" sz="1400" b="1" dirty="0">
                <a:latin typeface="Times New Roman"/>
                <a:ea typeface="+mn-lt"/>
                <a:cs typeface="+mn-lt"/>
              </a:rPr>
              <a:t> Categorías más significativas del Clúster 1</a:t>
            </a:r>
          </a:p>
        </p:txBody>
      </p:sp>
      <p:pic>
        <p:nvPicPr>
          <p:cNvPr id="7" name="Imagen 6" descr="Tabla&#10;&#10;El contenido generado por IA puede ser incorrecto.">
            <a:extLst>
              <a:ext uri="{FF2B5EF4-FFF2-40B4-BE49-F238E27FC236}">
                <a16:creationId xmlns:a16="http://schemas.microsoft.com/office/drawing/2014/main" id="{37E8690B-BF84-C8F7-0A63-00665F5325D8}"/>
              </a:ext>
            </a:extLst>
          </p:cNvPr>
          <p:cNvPicPr>
            <a:picLocks noChangeAspect="1"/>
          </p:cNvPicPr>
          <p:nvPr/>
        </p:nvPicPr>
        <p:blipFill>
          <a:blip r:embed="rId2"/>
          <a:stretch>
            <a:fillRect/>
          </a:stretch>
        </p:blipFill>
        <p:spPr>
          <a:xfrm>
            <a:off x="570820" y="1868261"/>
            <a:ext cx="5955846" cy="3121478"/>
          </a:xfrm>
          <a:prstGeom prst="rect">
            <a:avLst/>
          </a:prstGeom>
        </p:spPr>
      </p:pic>
    </p:spTree>
    <p:extLst>
      <p:ext uri="{BB962C8B-B14F-4D97-AF65-F5344CB8AC3E}">
        <p14:creationId xmlns:p14="http://schemas.microsoft.com/office/powerpoint/2010/main" val="35209005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43035-D550-1ECF-15A3-84FC5C7F3C84}"/>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46DBECA-BC7B-C6D1-E80A-00940AE17CFB}"/>
              </a:ext>
            </a:extLst>
          </p:cNvPr>
          <p:cNvSpPr>
            <a:spLocks noGrp="1"/>
          </p:cNvSpPr>
          <p:nvPr>
            <p:ph idx="1"/>
          </p:nvPr>
        </p:nvSpPr>
        <p:spPr>
          <a:xfrm>
            <a:off x="6833778" y="1714997"/>
            <a:ext cx="4837021" cy="3076636"/>
          </a:xfrm>
        </p:spPr>
        <p:txBody>
          <a:bodyPr vert="horz" lIns="91440" tIns="45720" rIns="91440" bIns="45720" rtlCol="0" anchor="t">
            <a:noAutofit/>
          </a:bodyPr>
          <a:lstStyle/>
          <a:p>
            <a:pPr marL="0" indent="0">
              <a:buNone/>
            </a:pPr>
            <a:endParaRPr lang="es-ES" sz="1600" dirty="0">
              <a:latin typeface="Calibri"/>
              <a:ea typeface="Calibri"/>
              <a:cs typeface="Times New Roman"/>
            </a:endParaRPr>
          </a:p>
          <a:p>
            <a:pPr marL="0" indent="0" algn="ctr">
              <a:buNone/>
            </a:pPr>
            <a:r>
              <a:rPr lang="es-ES" sz="1600" b="1" err="1">
                <a:latin typeface="Calibri"/>
                <a:ea typeface="Calibri"/>
                <a:cs typeface="Calibri"/>
              </a:rPr>
              <a:t>Cluster</a:t>
            </a:r>
            <a:r>
              <a:rPr lang="es-ES" sz="1600" b="1" dirty="0">
                <a:latin typeface="Calibri"/>
                <a:ea typeface="Calibri"/>
                <a:cs typeface="Calibri"/>
              </a:rPr>
              <a:t> 2</a:t>
            </a:r>
            <a:endParaRPr lang="es-ES" sz="1600">
              <a:latin typeface="Calibri"/>
              <a:ea typeface="Calibri"/>
              <a:cs typeface="Calibri"/>
            </a:endParaRPr>
          </a:p>
          <a:p>
            <a:pPr marL="0" indent="0">
              <a:buNone/>
            </a:pPr>
            <a:endParaRPr lang="es-ES" sz="1600" b="1" dirty="0">
              <a:latin typeface="Calibri"/>
              <a:ea typeface="Calibri"/>
              <a:cs typeface="Calibri"/>
            </a:endParaRPr>
          </a:p>
          <a:p>
            <a:pPr marL="285750" indent="-285750"/>
            <a:r>
              <a:rPr lang="es-ES" sz="1600" dirty="0">
                <a:latin typeface="Calibri"/>
                <a:ea typeface="+mn-lt"/>
                <a:cs typeface="+mn-lt"/>
              </a:rPr>
              <a:t>Este grupo se asocia principalmente con hurtos a personas y celulares, bajo modalidades como atraco, cosquilleo y raponazo, concentrados en el Distrito Agua Blanca. Predominan casos en estrato bajo y bajo-bajo, ocurridos durante la noche o la mañana, especialmente los martes y en enero.</a:t>
            </a:r>
            <a:endParaRPr lang="es-ES" sz="1600">
              <a:latin typeface="Calibri"/>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11" name="CuadroTexto 10">
            <a:extLst>
              <a:ext uri="{FF2B5EF4-FFF2-40B4-BE49-F238E27FC236}">
                <a16:creationId xmlns:a16="http://schemas.microsoft.com/office/drawing/2014/main" id="{F2D84E1B-B37F-FFD7-1312-45E92D44352B}"/>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195F47B1-86C1-31E0-8C3A-BB6CB7C75D34}"/>
              </a:ext>
            </a:extLst>
          </p:cNvPr>
          <p:cNvSpPr>
            <a:spLocks noGrp="1"/>
          </p:cNvSpPr>
          <p:nvPr>
            <p:ph type="title"/>
          </p:nvPr>
        </p:nvSpPr>
        <p:spPr>
          <a:xfrm>
            <a:off x="414037" y="142826"/>
            <a:ext cx="9018465" cy="746167"/>
          </a:xfrm>
        </p:spPr>
        <p:txBody>
          <a:bodyPr>
            <a:normAutofit/>
          </a:bodyPr>
          <a:lstStyle/>
          <a:p>
            <a:r>
              <a:rPr lang="es-ES" b="1" dirty="0">
                <a:latin typeface="Times New Roman"/>
                <a:cs typeface="Times New Roman"/>
              </a:rPr>
              <a:t>ETAPA 3. ACM</a:t>
            </a:r>
          </a:p>
        </p:txBody>
      </p:sp>
      <p:sp>
        <p:nvSpPr>
          <p:cNvPr id="8" name="CuadroTexto 7">
            <a:extLst>
              <a:ext uri="{FF2B5EF4-FFF2-40B4-BE49-F238E27FC236}">
                <a16:creationId xmlns:a16="http://schemas.microsoft.com/office/drawing/2014/main" id="{104FD0F6-A9EE-36D7-F6BD-8A8841ED4523}"/>
              </a:ext>
            </a:extLst>
          </p:cNvPr>
          <p:cNvSpPr txBox="1"/>
          <p:nvPr/>
        </p:nvSpPr>
        <p:spPr>
          <a:xfrm>
            <a:off x="1005830" y="5921543"/>
            <a:ext cx="50940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Tabla 15.</a:t>
            </a:r>
            <a:r>
              <a:rPr lang="es-419" sz="1400" b="1" dirty="0">
                <a:latin typeface="Times New Roman"/>
                <a:ea typeface="+mn-lt"/>
                <a:cs typeface="+mn-lt"/>
              </a:rPr>
              <a:t> </a:t>
            </a:r>
            <a:r>
              <a:rPr lang="es-419" sz="1400" b="1" dirty="0">
                <a:latin typeface="Times New Roman"/>
                <a:ea typeface="+mn-lt"/>
                <a:cs typeface="Times New Roman"/>
              </a:rPr>
              <a:t>Categorías más significativas del Clúster 2</a:t>
            </a:r>
            <a:endParaRPr lang="es-419" sz="1400" b="1" dirty="0">
              <a:latin typeface="Times New Roman"/>
            </a:endParaRPr>
          </a:p>
        </p:txBody>
      </p:sp>
      <p:pic>
        <p:nvPicPr>
          <p:cNvPr id="6" name="Imagen 5" descr="Tabla&#10;&#10;El contenido generado por IA puede ser incorrecto.">
            <a:extLst>
              <a:ext uri="{FF2B5EF4-FFF2-40B4-BE49-F238E27FC236}">
                <a16:creationId xmlns:a16="http://schemas.microsoft.com/office/drawing/2014/main" id="{7D9A12AB-6F91-134F-E7F9-38A27A7E3670}"/>
              </a:ext>
            </a:extLst>
          </p:cNvPr>
          <p:cNvPicPr>
            <a:picLocks noChangeAspect="1"/>
          </p:cNvPicPr>
          <p:nvPr/>
        </p:nvPicPr>
        <p:blipFill>
          <a:blip r:embed="rId2"/>
          <a:stretch>
            <a:fillRect/>
          </a:stretch>
        </p:blipFill>
        <p:spPr>
          <a:xfrm>
            <a:off x="717096" y="1383847"/>
            <a:ext cx="5685063" cy="4079421"/>
          </a:xfrm>
          <a:prstGeom prst="rect">
            <a:avLst/>
          </a:prstGeom>
        </p:spPr>
      </p:pic>
    </p:spTree>
    <p:extLst>
      <p:ext uri="{BB962C8B-B14F-4D97-AF65-F5344CB8AC3E}">
        <p14:creationId xmlns:p14="http://schemas.microsoft.com/office/powerpoint/2010/main" val="3679147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8B657-0410-69EC-337A-F9A66BB59535}"/>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AA3056F-FFB5-F7A4-FA3C-C05BB7C8FE91}"/>
              </a:ext>
            </a:extLst>
          </p:cNvPr>
          <p:cNvSpPr>
            <a:spLocks noGrp="1"/>
          </p:cNvSpPr>
          <p:nvPr>
            <p:ph idx="1"/>
          </p:nvPr>
        </p:nvSpPr>
        <p:spPr>
          <a:xfrm>
            <a:off x="6833778" y="1714997"/>
            <a:ext cx="4837021" cy="3247128"/>
          </a:xfrm>
        </p:spPr>
        <p:txBody>
          <a:bodyPr vert="horz" lIns="91440" tIns="45720" rIns="91440" bIns="45720" rtlCol="0" anchor="t">
            <a:noAutofit/>
          </a:bodyPr>
          <a:lstStyle/>
          <a:p>
            <a:pPr marL="0" indent="0">
              <a:buNone/>
            </a:pPr>
            <a:endParaRPr lang="es-ES" sz="1600" dirty="0">
              <a:latin typeface="Calibri"/>
              <a:ea typeface="Calibri"/>
              <a:cs typeface="Times New Roman"/>
            </a:endParaRPr>
          </a:p>
          <a:p>
            <a:pPr marL="0" indent="0" algn="ctr">
              <a:buNone/>
            </a:pPr>
            <a:r>
              <a:rPr lang="es-ES" sz="1600" b="1" dirty="0" err="1">
                <a:latin typeface="Calibri"/>
                <a:ea typeface="Calibri"/>
                <a:cs typeface="Calibri"/>
              </a:rPr>
              <a:t>Cluster</a:t>
            </a:r>
            <a:r>
              <a:rPr lang="es-ES" sz="1600" b="1" dirty="0">
                <a:latin typeface="Calibri"/>
                <a:ea typeface="Calibri"/>
                <a:cs typeface="Calibri"/>
              </a:rPr>
              <a:t> 3 </a:t>
            </a:r>
            <a:endParaRPr lang="es-ES" sz="1600" dirty="0">
              <a:latin typeface="Calibri"/>
              <a:ea typeface="Calibri"/>
              <a:cs typeface="Calibri"/>
            </a:endParaRPr>
          </a:p>
          <a:p>
            <a:pPr marL="0" indent="0">
              <a:buNone/>
            </a:pPr>
            <a:endParaRPr lang="es-ES" sz="1600" b="1" dirty="0">
              <a:latin typeface="Calibri"/>
              <a:ea typeface="Calibri"/>
              <a:cs typeface="Calibri"/>
            </a:endParaRPr>
          </a:p>
          <a:p>
            <a:pPr marL="285750" indent="-285750"/>
            <a:r>
              <a:rPr lang="es-ES" sz="1600" dirty="0">
                <a:latin typeface="Calibri"/>
                <a:ea typeface="+mn-lt"/>
                <a:cs typeface="+mn-lt"/>
              </a:rPr>
              <a:t>Este grupo agrupa los hurtos planificados a residencias, establecimientos y autopartes, cometidos bajo modalidades como violación de cerradura, ventosa, engaño y factor de oportunidad. Predominan en zonas del sur y </a:t>
            </a:r>
            <a:r>
              <a:rPr lang="es-ES" sz="1600" dirty="0" err="1">
                <a:latin typeface="Calibri"/>
                <a:ea typeface="+mn-lt"/>
                <a:cs typeface="+mn-lt"/>
              </a:rPr>
              <a:t>nor</a:t>
            </a:r>
            <a:r>
              <a:rPr lang="es-ES" sz="1600" dirty="0">
                <a:latin typeface="Calibri"/>
                <a:ea typeface="+mn-lt"/>
                <a:cs typeface="+mn-lt"/>
              </a:rPr>
              <a:t>-occidente, especialmente en estratos medios y medio-altos, ocurridos durante la madrugada o la tarde, con mayor frecuencia en abril y los miércoles.</a:t>
            </a:r>
          </a:p>
          <a:p>
            <a:endParaRPr lang="es-ES" sz="1600" dirty="0">
              <a:latin typeface="Aptos"/>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11" name="CuadroTexto 10">
            <a:extLst>
              <a:ext uri="{FF2B5EF4-FFF2-40B4-BE49-F238E27FC236}">
                <a16:creationId xmlns:a16="http://schemas.microsoft.com/office/drawing/2014/main" id="{0BA07042-B974-4733-DAD3-78B9AD9AB10B}"/>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4" name="Título 1">
            <a:extLst>
              <a:ext uri="{FF2B5EF4-FFF2-40B4-BE49-F238E27FC236}">
                <a16:creationId xmlns:a16="http://schemas.microsoft.com/office/drawing/2014/main" id="{4068B1E8-DC1A-C1FD-5FA5-EA517C1E3779}"/>
              </a:ext>
            </a:extLst>
          </p:cNvPr>
          <p:cNvSpPr>
            <a:spLocks noGrp="1"/>
          </p:cNvSpPr>
          <p:nvPr>
            <p:ph type="title"/>
          </p:nvPr>
        </p:nvSpPr>
        <p:spPr>
          <a:xfrm>
            <a:off x="414037" y="142826"/>
            <a:ext cx="9018465" cy="746167"/>
          </a:xfrm>
        </p:spPr>
        <p:txBody>
          <a:bodyPr>
            <a:normAutofit/>
          </a:bodyPr>
          <a:lstStyle/>
          <a:p>
            <a:r>
              <a:rPr lang="es-ES" b="1" dirty="0">
                <a:latin typeface="Times New Roman"/>
                <a:cs typeface="Times New Roman"/>
              </a:rPr>
              <a:t>ETAPA 3. ACM</a:t>
            </a:r>
          </a:p>
        </p:txBody>
      </p:sp>
      <p:sp>
        <p:nvSpPr>
          <p:cNvPr id="8" name="CuadroTexto 7">
            <a:extLst>
              <a:ext uri="{FF2B5EF4-FFF2-40B4-BE49-F238E27FC236}">
                <a16:creationId xmlns:a16="http://schemas.microsoft.com/office/drawing/2014/main" id="{BED23307-7E4E-D851-EA4D-BC2648DB5C3D}"/>
              </a:ext>
            </a:extLst>
          </p:cNvPr>
          <p:cNvSpPr txBox="1"/>
          <p:nvPr/>
        </p:nvSpPr>
        <p:spPr>
          <a:xfrm>
            <a:off x="930703" y="6035152"/>
            <a:ext cx="50940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Tabla 16.</a:t>
            </a:r>
            <a:r>
              <a:rPr lang="es-419" sz="1400" b="1" dirty="0">
                <a:latin typeface="Times New Roman"/>
                <a:ea typeface="+mn-lt"/>
                <a:cs typeface="+mn-lt"/>
              </a:rPr>
              <a:t> </a:t>
            </a:r>
            <a:r>
              <a:rPr lang="es-419" sz="1400" b="1" dirty="0">
                <a:latin typeface="Times New Roman"/>
                <a:ea typeface="+mn-lt"/>
                <a:cs typeface="Times New Roman"/>
              </a:rPr>
              <a:t>Categorías más significativas del Clúster 3</a:t>
            </a:r>
            <a:endParaRPr lang="es-419" sz="1400" b="1" dirty="0">
              <a:latin typeface="Times New Roman"/>
            </a:endParaRPr>
          </a:p>
        </p:txBody>
      </p:sp>
      <p:pic>
        <p:nvPicPr>
          <p:cNvPr id="5" name="Imagen 4" descr="Tabla&#10;&#10;El contenido generado por IA puede ser incorrecto.">
            <a:extLst>
              <a:ext uri="{FF2B5EF4-FFF2-40B4-BE49-F238E27FC236}">
                <a16:creationId xmlns:a16="http://schemas.microsoft.com/office/drawing/2014/main" id="{7A6341CC-A6AB-91A1-4F8C-DD70EF1858C2}"/>
              </a:ext>
            </a:extLst>
          </p:cNvPr>
          <p:cNvPicPr>
            <a:picLocks noChangeAspect="1"/>
          </p:cNvPicPr>
          <p:nvPr/>
        </p:nvPicPr>
        <p:blipFill>
          <a:blip r:embed="rId2"/>
          <a:stretch>
            <a:fillRect/>
          </a:stretch>
        </p:blipFill>
        <p:spPr>
          <a:xfrm>
            <a:off x="589611" y="1487107"/>
            <a:ext cx="5764638" cy="4248687"/>
          </a:xfrm>
          <a:prstGeom prst="rect">
            <a:avLst/>
          </a:prstGeom>
        </p:spPr>
      </p:pic>
    </p:spTree>
    <p:extLst>
      <p:ext uri="{BB962C8B-B14F-4D97-AF65-F5344CB8AC3E}">
        <p14:creationId xmlns:p14="http://schemas.microsoft.com/office/powerpoint/2010/main" val="1378244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3D140-4670-D33C-D65C-2C9199C29573}"/>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1D246D6-B076-AC0E-EB74-A281201FF6C9}"/>
              </a:ext>
            </a:extLst>
          </p:cNvPr>
          <p:cNvSpPr>
            <a:spLocks noGrp="1"/>
          </p:cNvSpPr>
          <p:nvPr>
            <p:ph idx="1"/>
          </p:nvPr>
        </p:nvSpPr>
        <p:spPr>
          <a:xfrm>
            <a:off x="6691888" y="2508547"/>
            <a:ext cx="4991788" cy="2457981"/>
          </a:xfrm>
        </p:spPr>
        <p:txBody>
          <a:bodyPr vert="horz" lIns="91440" tIns="45720" rIns="91440" bIns="45720" rtlCol="0" anchor="t">
            <a:noAutofit/>
          </a:bodyPr>
          <a:lstStyle/>
          <a:p>
            <a:pPr marL="0" indent="0">
              <a:buNone/>
            </a:pPr>
            <a:endParaRPr lang="es-ES" sz="1800" dirty="0">
              <a:latin typeface="Calibri"/>
              <a:ea typeface="Calibri"/>
              <a:cs typeface="Times New Roman"/>
            </a:endParaRPr>
          </a:p>
          <a:p>
            <a:r>
              <a:rPr lang="es-ES" sz="1600" dirty="0">
                <a:latin typeface="Calibri"/>
                <a:ea typeface="+mn-lt"/>
                <a:cs typeface="+mn-lt"/>
              </a:rPr>
              <a:t>Las distribuciones imputadas se superponen casi por completo con las originales, lo que indica que el método PMM preservó la forma y variabilidad de los datos.</a:t>
            </a:r>
          </a:p>
          <a:p>
            <a:r>
              <a:rPr lang="es-ES" sz="1600" dirty="0">
                <a:latin typeface="Calibri"/>
                <a:ea typeface="+mn-lt"/>
                <a:cs typeface="+mn-lt"/>
              </a:rPr>
              <a:t>Solo </a:t>
            </a:r>
            <a:r>
              <a:rPr lang="es-ES" sz="1600" i="1" err="1">
                <a:latin typeface="Calibri"/>
                <a:ea typeface="+mn-lt"/>
                <a:cs typeface="+mn-lt"/>
              </a:rPr>
              <a:t>tasa_timeouts</a:t>
            </a:r>
            <a:r>
              <a:rPr lang="es-ES" sz="1600" dirty="0">
                <a:latin typeface="Calibri"/>
                <a:ea typeface="+mn-lt"/>
                <a:cs typeface="+mn-lt"/>
              </a:rPr>
              <a:t> muestra una ligera diferencia, coherente con la corrección de valores negativos realizada previamente.</a:t>
            </a:r>
            <a:endParaRPr lang="es-ES">
              <a:latin typeface="Calibri"/>
            </a:endParaRPr>
          </a:p>
          <a:p>
            <a:endParaRPr lang="es-ES" sz="1800" dirty="0">
              <a:latin typeface="Aptos"/>
              <a:cs typeface="Times New Roman"/>
            </a:endParaRPr>
          </a:p>
          <a:p>
            <a:endParaRPr lang="es-ES" sz="1800" dirty="0">
              <a:latin typeface="Aptos"/>
              <a:cs typeface="Times New Roman"/>
            </a:endParaRPr>
          </a:p>
        </p:txBody>
      </p:sp>
      <p:sp>
        <p:nvSpPr>
          <p:cNvPr id="8" name="CuadroTexto 7">
            <a:extLst>
              <a:ext uri="{FF2B5EF4-FFF2-40B4-BE49-F238E27FC236}">
                <a16:creationId xmlns:a16="http://schemas.microsoft.com/office/drawing/2014/main" id="{7B8A4511-8C85-228D-CB27-0129E964346A}"/>
              </a:ext>
            </a:extLst>
          </p:cNvPr>
          <p:cNvSpPr txBox="1"/>
          <p:nvPr/>
        </p:nvSpPr>
        <p:spPr>
          <a:xfrm>
            <a:off x="69102" y="6348835"/>
            <a:ext cx="67704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3.</a:t>
            </a:r>
            <a:r>
              <a:rPr lang="es-419" sz="1400" b="1" dirty="0">
                <a:latin typeface="Times New Roman"/>
                <a:ea typeface="+mn-lt"/>
                <a:cs typeface="+mn-lt"/>
              </a:rPr>
              <a:t> Comparación de densidades entre datos originales e imputados</a:t>
            </a:r>
            <a:endParaRPr lang="es-419" sz="1400" b="1" dirty="0">
              <a:latin typeface="Times New Roman"/>
            </a:endParaRPr>
          </a:p>
        </p:txBody>
      </p:sp>
      <p:sp>
        <p:nvSpPr>
          <p:cNvPr id="11" name="CuadroTexto 10">
            <a:extLst>
              <a:ext uri="{FF2B5EF4-FFF2-40B4-BE49-F238E27FC236}">
                <a16:creationId xmlns:a16="http://schemas.microsoft.com/office/drawing/2014/main" id="{30603ECE-7A18-0F88-7859-C9F6D4F12707}"/>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10" name="Título 1">
            <a:extLst>
              <a:ext uri="{FF2B5EF4-FFF2-40B4-BE49-F238E27FC236}">
                <a16:creationId xmlns:a16="http://schemas.microsoft.com/office/drawing/2014/main" id="{9A7214BA-3DBB-C263-6962-8CD48764DF3C}"/>
              </a:ext>
            </a:extLst>
          </p:cNvPr>
          <p:cNvSpPr txBox="1">
            <a:spLocks/>
          </p:cNvSpPr>
          <p:nvPr/>
        </p:nvSpPr>
        <p:spPr>
          <a:xfrm>
            <a:off x="612821" y="1092781"/>
            <a:ext cx="4400891" cy="3598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400" b="1" dirty="0">
                <a:latin typeface="Times New Roman"/>
                <a:cs typeface="Times New Roman"/>
              </a:rPr>
              <a:t>B. IMPUTACIÓN MULTIPLE</a:t>
            </a:r>
            <a:endParaRPr lang="es-ES" sz="2800" dirty="0"/>
          </a:p>
        </p:txBody>
      </p:sp>
      <p:sp>
        <p:nvSpPr>
          <p:cNvPr id="18" name="Título 1">
            <a:extLst>
              <a:ext uri="{FF2B5EF4-FFF2-40B4-BE49-F238E27FC236}">
                <a16:creationId xmlns:a16="http://schemas.microsoft.com/office/drawing/2014/main" id="{EEC83F3F-7695-58E8-BB25-54DB429D7FF8}"/>
              </a:ext>
            </a:extLst>
          </p:cNvPr>
          <p:cNvSpPr txBox="1">
            <a:spLocks/>
          </p:cNvSpPr>
          <p:nvPr/>
        </p:nvSpPr>
        <p:spPr>
          <a:xfrm>
            <a:off x="612820" y="343660"/>
            <a:ext cx="9018465" cy="746167"/>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atin typeface="Times New Roman"/>
                <a:cs typeface="Times New Roman"/>
              </a:rPr>
              <a:t>ETAPA 0. Limpieza, Imputación y EDA</a:t>
            </a:r>
          </a:p>
        </p:txBody>
      </p:sp>
      <p:pic>
        <p:nvPicPr>
          <p:cNvPr id="2" name="Imagen 1" descr="Forma, Polígono&#10;&#10;El contenido generado por IA puede ser incorrecto.">
            <a:extLst>
              <a:ext uri="{FF2B5EF4-FFF2-40B4-BE49-F238E27FC236}">
                <a16:creationId xmlns:a16="http://schemas.microsoft.com/office/drawing/2014/main" id="{1A7A8C95-3FF5-B728-A0FC-A5A564839559}"/>
              </a:ext>
            </a:extLst>
          </p:cNvPr>
          <p:cNvPicPr>
            <a:picLocks noChangeAspect="1"/>
          </p:cNvPicPr>
          <p:nvPr/>
        </p:nvPicPr>
        <p:blipFill>
          <a:blip r:embed="rId2"/>
          <a:srcRect t="3920" r="-226" b="54"/>
          <a:stretch>
            <a:fillRect/>
          </a:stretch>
        </p:blipFill>
        <p:spPr>
          <a:xfrm>
            <a:off x="1111876" y="1578428"/>
            <a:ext cx="4981996" cy="4768269"/>
          </a:xfrm>
          <a:prstGeom prst="rect">
            <a:avLst/>
          </a:prstGeom>
        </p:spPr>
      </p:pic>
    </p:spTree>
    <p:extLst>
      <p:ext uri="{BB962C8B-B14F-4D97-AF65-F5344CB8AC3E}">
        <p14:creationId xmlns:p14="http://schemas.microsoft.com/office/powerpoint/2010/main" val="1718007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4A4A9-9E18-77F7-7E3F-425DDB11AA79}"/>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89C82D2-4664-E7FE-C377-1074F9D8F4F5}"/>
              </a:ext>
            </a:extLst>
          </p:cNvPr>
          <p:cNvSpPr>
            <a:spLocks noGrp="1"/>
          </p:cNvSpPr>
          <p:nvPr>
            <p:ph idx="1"/>
          </p:nvPr>
        </p:nvSpPr>
        <p:spPr>
          <a:xfrm>
            <a:off x="6691888" y="2214767"/>
            <a:ext cx="4991788" cy="3128996"/>
          </a:xfrm>
        </p:spPr>
        <p:txBody>
          <a:bodyPr vert="horz" lIns="91440" tIns="45720" rIns="91440" bIns="45720" rtlCol="0" anchor="t">
            <a:noAutofit/>
          </a:bodyPr>
          <a:lstStyle/>
          <a:p>
            <a:r>
              <a:rPr lang="es-ES" sz="1800" dirty="0">
                <a:latin typeface="Calibri"/>
                <a:ea typeface="+mn-lt"/>
                <a:cs typeface="+mn-lt"/>
              </a:rPr>
              <a:t>Las variables presentan valores coherentes con la información de telemetría registrada en la plataforma de inferencia.</a:t>
            </a:r>
            <a:endParaRPr lang="es-ES">
              <a:latin typeface="Calibri"/>
              <a:ea typeface="+mn-lt"/>
              <a:cs typeface="+mn-lt"/>
            </a:endParaRPr>
          </a:p>
          <a:p>
            <a:pPr marL="0" indent="0">
              <a:buNone/>
            </a:pPr>
            <a:endParaRPr lang="es-ES" sz="1800" dirty="0">
              <a:latin typeface="Calibri"/>
              <a:ea typeface="+mn-lt"/>
              <a:cs typeface="Times New Roman"/>
            </a:endParaRPr>
          </a:p>
          <a:p>
            <a:r>
              <a:rPr lang="es-ES" sz="1800" dirty="0">
                <a:latin typeface="Calibri"/>
                <a:ea typeface="+mn-lt"/>
                <a:cs typeface="Times New Roman"/>
              </a:rPr>
              <a:t>Las medias y medianas son similares, lo que indica comportamientos estables.</a:t>
            </a:r>
          </a:p>
          <a:p>
            <a:pPr marL="0" indent="0">
              <a:buNone/>
            </a:pPr>
            <a:endParaRPr lang="es-ES" sz="1800" dirty="0">
              <a:latin typeface="Calibri"/>
              <a:ea typeface="+mn-lt"/>
              <a:cs typeface="Times New Roman"/>
            </a:endParaRPr>
          </a:p>
          <a:p>
            <a:r>
              <a:rPr lang="es-ES" sz="1800" dirty="0">
                <a:latin typeface="Calibri"/>
                <a:ea typeface="+mn-lt"/>
                <a:cs typeface="Times New Roman"/>
              </a:rPr>
              <a:t>La variabilidad moderada observada refleja las fluctuaciones normales en el uso de recursos y tiempos de respuesta</a:t>
            </a:r>
            <a:r>
              <a:rPr lang="es-ES" sz="1800" dirty="0">
                <a:latin typeface="Aptos"/>
                <a:ea typeface="+mn-lt"/>
                <a:cs typeface="Times New Roman"/>
              </a:rPr>
              <a:t>.</a:t>
            </a:r>
            <a:br>
              <a:rPr lang="es-ES" sz="1800" dirty="0">
                <a:latin typeface="Aptos"/>
                <a:ea typeface="+mn-lt"/>
                <a:cs typeface="Times New Roman"/>
              </a:rPr>
            </a:br>
            <a:r>
              <a:rPr lang="es-ES" sz="1800" dirty="0">
                <a:latin typeface="Aptos"/>
                <a:ea typeface="+mn-lt"/>
                <a:cs typeface="Times New Roman"/>
              </a:rPr>
              <a:t> </a:t>
            </a:r>
            <a:endParaRPr lang="es-ES" sz="1800">
              <a:latin typeface="Aptos"/>
              <a:ea typeface="+mn-lt"/>
              <a:cs typeface="Times New Roman"/>
            </a:endParaRPr>
          </a:p>
          <a:p>
            <a:endParaRPr lang="es-ES" sz="1600" dirty="0">
              <a:latin typeface="Aptos"/>
              <a:ea typeface="+mn-lt"/>
              <a:cs typeface="Times New Roman"/>
            </a:endParaRPr>
          </a:p>
          <a:p>
            <a:pPr marL="285750" indent="-285750"/>
            <a:endParaRPr lang="es-ES" sz="1800" dirty="0">
              <a:latin typeface="Aptos"/>
              <a:ea typeface="+mn-lt"/>
              <a:cs typeface="Times New Roman"/>
            </a:endParaRPr>
          </a:p>
          <a:p>
            <a:endParaRPr lang="es-ES" sz="1800" dirty="0">
              <a:latin typeface="Aptos Display"/>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8" name="CuadroTexto 7">
            <a:extLst>
              <a:ext uri="{FF2B5EF4-FFF2-40B4-BE49-F238E27FC236}">
                <a16:creationId xmlns:a16="http://schemas.microsoft.com/office/drawing/2014/main" id="{BBE5265C-153E-D118-E67E-011A9FCE1EEA}"/>
              </a:ext>
            </a:extLst>
          </p:cNvPr>
          <p:cNvSpPr txBox="1"/>
          <p:nvPr/>
        </p:nvSpPr>
        <p:spPr>
          <a:xfrm>
            <a:off x="-73142" y="5200149"/>
            <a:ext cx="67704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Tabla 2.</a:t>
            </a:r>
            <a:r>
              <a:rPr lang="es-419" sz="1400" b="1" dirty="0">
                <a:latin typeface="Times New Roman"/>
                <a:ea typeface="+mn-lt"/>
                <a:cs typeface="+mn-lt"/>
              </a:rPr>
              <a:t> Resumen estadístico de las variables de rendimiento</a:t>
            </a:r>
            <a:endParaRPr lang="es-419" sz="1400" b="1" dirty="0">
              <a:latin typeface="Times New Roman"/>
            </a:endParaRPr>
          </a:p>
        </p:txBody>
      </p:sp>
      <p:sp>
        <p:nvSpPr>
          <p:cNvPr id="11" name="CuadroTexto 10">
            <a:extLst>
              <a:ext uri="{FF2B5EF4-FFF2-40B4-BE49-F238E27FC236}">
                <a16:creationId xmlns:a16="http://schemas.microsoft.com/office/drawing/2014/main" id="{6743A946-EC3F-8EAE-404A-F8DA5E6C6D07}"/>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10" name="Título 1">
            <a:extLst>
              <a:ext uri="{FF2B5EF4-FFF2-40B4-BE49-F238E27FC236}">
                <a16:creationId xmlns:a16="http://schemas.microsoft.com/office/drawing/2014/main" id="{EE466D72-4466-25BE-9069-F8C64F48BFC1}"/>
              </a:ext>
            </a:extLst>
          </p:cNvPr>
          <p:cNvSpPr txBox="1">
            <a:spLocks/>
          </p:cNvSpPr>
          <p:nvPr/>
        </p:nvSpPr>
        <p:spPr>
          <a:xfrm>
            <a:off x="612821" y="1092781"/>
            <a:ext cx="4400891" cy="3598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400" b="1" dirty="0">
                <a:latin typeface="Times New Roman"/>
                <a:cs typeface="Times New Roman"/>
              </a:rPr>
              <a:t>C. EDA</a:t>
            </a:r>
            <a:endParaRPr lang="es-ES" sz="2800" dirty="0"/>
          </a:p>
        </p:txBody>
      </p:sp>
      <p:sp>
        <p:nvSpPr>
          <p:cNvPr id="7" name="Título 1">
            <a:extLst>
              <a:ext uri="{FF2B5EF4-FFF2-40B4-BE49-F238E27FC236}">
                <a16:creationId xmlns:a16="http://schemas.microsoft.com/office/drawing/2014/main" id="{74BD0C74-8DB7-DD37-8232-7FD12640E835}"/>
              </a:ext>
            </a:extLst>
          </p:cNvPr>
          <p:cNvSpPr txBox="1">
            <a:spLocks/>
          </p:cNvSpPr>
          <p:nvPr/>
        </p:nvSpPr>
        <p:spPr>
          <a:xfrm>
            <a:off x="612820" y="343660"/>
            <a:ext cx="9018465" cy="746167"/>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atin typeface="Times New Roman"/>
                <a:cs typeface="Times New Roman"/>
              </a:rPr>
              <a:t>ETAPA 0. Limpieza, Imputación y EDA</a:t>
            </a:r>
          </a:p>
        </p:txBody>
      </p:sp>
      <p:pic>
        <p:nvPicPr>
          <p:cNvPr id="9" name="Imagen 8" descr="Tabla&#10;&#10;El contenido generado por IA puede ser incorrecto.">
            <a:extLst>
              <a:ext uri="{FF2B5EF4-FFF2-40B4-BE49-F238E27FC236}">
                <a16:creationId xmlns:a16="http://schemas.microsoft.com/office/drawing/2014/main" id="{78452159-9C0D-54EE-73BD-7B76B82C1417}"/>
              </a:ext>
            </a:extLst>
          </p:cNvPr>
          <p:cNvPicPr>
            <a:picLocks noChangeAspect="1"/>
          </p:cNvPicPr>
          <p:nvPr/>
        </p:nvPicPr>
        <p:blipFill>
          <a:blip r:embed="rId2"/>
          <a:srcRect l="750" r="530" b="1172"/>
          <a:stretch>
            <a:fillRect/>
          </a:stretch>
        </p:blipFill>
        <p:spPr>
          <a:xfrm>
            <a:off x="472726" y="2219172"/>
            <a:ext cx="5679432" cy="2729877"/>
          </a:xfrm>
          <a:prstGeom prst="rect">
            <a:avLst/>
          </a:prstGeom>
        </p:spPr>
      </p:pic>
    </p:spTree>
    <p:extLst>
      <p:ext uri="{BB962C8B-B14F-4D97-AF65-F5344CB8AC3E}">
        <p14:creationId xmlns:p14="http://schemas.microsoft.com/office/powerpoint/2010/main" val="1145943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FC1FF-C8F9-7516-2DEF-D6DA47EDD690}"/>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0575164-D483-A9B6-92E3-DB490A17E9D3}"/>
              </a:ext>
            </a:extLst>
          </p:cNvPr>
          <p:cNvSpPr>
            <a:spLocks noGrp="1"/>
          </p:cNvSpPr>
          <p:nvPr>
            <p:ph idx="1"/>
          </p:nvPr>
        </p:nvSpPr>
        <p:spPr>
          <a:xfrm>
            <a:off x="6475798" y="2510468"/>
            <a:ext cx="4934923" cy="2457982"/>
          </a:xfrm>
        </p:spPr>
        <p:txBody>
          <a:bodyPr vert="horz" lIns="91440" tIns="45720" rIns="91440" bIns="45720" rtlCol="0" anchor="t">
            <a:noAutofit/>
          </a:bodyPr>
          <a:lstStyle/>
          <a:p>
            <a:r>
              <a:rPr lang="es-ES" sz="1600" dirty="0">
                <a:latin typeface="Calibri"/>
                <a:ea typeface="+mn-lt"/>
                <a:cs typeface="+mn-lt"/>
              </a:rPr>
              <a:t>Las variables muestran distribuciones principalmente simétricas, indicando un comportamiento estable del sistema de inferencia.</a:t>
            </a:r>
            <a:endParaRPr lang="es-ES" sz="1600">
              <a:latin typeface="Calibri"/>
              <a:ea typeface="Calibri"/>
              <a:cs typeface="Calibri"/>
            </a:endParaRPr>
          </a:p>
          <a:p>
            <a:endParaRPr lang="es-ES" sz="1600" dirty="0">
              <a:latin typeface="Calibri"/>
              <a:ea typeface="+mn-lt"/>
              <a:cs typeface="+mn-lt"/>
            </a:endParaRPr>
          </a:p>
          <a:p>
            <a:r>
              <a:rPr lang="es-ES" sz="1600" dirty="0">
                <a:latin typeface="Calibri"/>
                <a:ea typeface="+mn-lt"/>
                <a:cs typeface="+mn-lt"/>
              </a:rPr>
              <a:t>Algunas como </a:t>
            </a:r>
            <a:r>
              <a:rPr lang="es-ES" sz="1600" i="1" dirty="0" err="1">
                <a:latin typeface="Calibri"/>
                <a:ea typeface="+mn-lt"/>
                <a:cs typeface="+mn-lt"/>
              </a:rPr>
              <a:t>tasa_timeouts</a:t>
            </a:r>
            <a:r>
              <a:rPr lang="es-ES" sz="1600" dirty="0">
                <a:latin typeface="Calibri"/>
                <a:ea typeface="+mn-lt"/>
                <a:cs typeface="+mn-lt"/>
              </a:rPr>
              <a:t> presentan sesgo a la derecha, reflejando que los fallos o demoras son poco frecuentes frente a los estados normales de operación.</a:t>
            </a:r>
            <a:br>
              <a:rPr lang="es-ES" sz="1600" dirty="0">
                <a:latin typeface="Aptos"/>
                <a:ea typeface="+mn-lt"/>
                <a:cs typeface="Times New Roman"/>
              </a:rPr>
            </a:br>
            <a:r>
              <a:rPr lang="es-ES" sz="1600" dirty="0">
                <a:latin typeface="Aptos"/>
                <a:ea typeface="+mn-lt"/>
                <a:cs typeface="Times New Roman"/>
              </a:rPr>
              <a:t> </a:t>
            </a:r>
            <a:endParaRPr lang="es-ES" sz="1600"/>
          </a:p>
          <a:p>
            <a:endParaRPr lang="es-ES" sz="1600" dirty="0">
              <a:latin typeface="Aptos"/>
              <a:ea typeface="+mn-lt"/>
              <a:cs typeface="Times New Roman"/>
            </a:endParaRPr>
          </a:p>
          <a:p>
            <a:pPr marL="285750" indent="-285750"/>
            <a:endParaRPr lang="es-ES" sz="1800" dirty="0">
              <a:latin typeface="Aptos"/>
              <a:ea typeface="+mn-lt"/>
              <a:cs typeface="Times New Roman"/>
            </a:endParaRPr>
          </a:p>
          <a:p>
            <a:endParaRPr lang="es-ES" sz="1800" dirty="0">
              <a:latin typeface="Aptos Display"/>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8" name="CuadroTexto 7">
            <a:extLst>
              <a:ext uri="{FF2B5EF4-FFF2-40B4-BE49-F238E27FC236}">
                <a16:creationId xmlns:a16="http://schemas.microsoft.com/office/drawing/2014/main" id="{E2B00ACA-D6A1-7DDC-82A7-39D37AC86B8E}"/>
              </a:ext>
            </a:extLst>
          </p:cNvPr>
          <p:cNvSpPr txBox="1"/>
          <p:nvPr/>
        </p:nvSpPr>
        <p:spPr>
          <a:xfrm>
            <a:off x="-16276" y="6348836"/>
            <a:ext cx="67704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4.</a:t>
            </a:r>
            <a:r>
              <a:rPr lang="es-419" sz="1400" b="1" dirty="0">
                <a:latin typeface="Times New Roman"/>
                <a:ea typeface="+mn-lt"/>
                <a:cs typeface="+mn-lt"/>
              </a:rPr>
              <a:t> Distribución de las variables de rendimiento de la plataforma</a:t>
            </a:r>
            <a:endParaRPr lang="es-419" sz="1400" b="1" dirty="0">
              <a:latin typeface="Times New Roman"/>
            </a:endParaRPr>
          </a:p>
        </p:txBody>
      </p:sp>
      <p:sp>
        <p:nvSpPr>
          <p:cNvPr id="11" name="CuadroTexto 10">
            <a:extLst>
              <a:ext uri="{FF2B5EF4-FFF2-40B4-BE49-F238E27FC236}">
                <a16:creationId xmlns:a16="http://schemas.microsoft.com/office/drawing/2014/main" id="{401A518B-EB39-F2A0-D162-CA2148A969C2}"/>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10" name="Título 1">
            <a:extLst>
              <a:ext uri="{FF2B5EF4-FFF2-40B4-BE49-F238E27FC236}">
                <a16:creationId xmlns:a16="http://schemas.microsoft.com/office/drawing/2014/main" id="{3BFACEFC-F579-F087-14F4-70E222B2D66E}"/>
              </a:ext>
            </a:extLst>
          </p:cNvPr>
          <p:cNvSpPr txBox="1">
            <a:spLocks/>
          </p:cNvSpPr>
          <p:nvPr/>
        </p:nvSpPr>
        <p:spPr>
          <a:xfrm>
            <a:off x="612821" y="899438"/>
            <a:ext cx="4400891" cy="3598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400" b="1" dirty="0">
                <a:latin typeface="Times New Roman"/>
                <a:cs typeface="Times New Roman"/>
              </a:rPr>
              <a:t>C. EDA</a:t>
            </a:r>
            <a:endParaRPr lang="es-ES" sz="2800" dirty="0"/>
          </a:p>
        </p:txBody>
      </p:sp>
      <p:sp>
        <p:nvSpPr>
          <p:cNvPr id="7" name="Título 1">
            <a:extLst>
              <a:ext uri="{FF2B5EF4-FFF2-40B4-BE49-F238E27FC236}">
                <a16:creationId xmlns:a16="http://schemas.microsoft.com/office/drawing/2014/main" id="{7A10BB9F-AB13-1AA3-17DC-03CA6383CC08}"/>
              </a:ext>
            </a:extLst>
          </p:cNvPr>
          <p:cNvSpPr txBox="1">
            <a:spLocks/>
          </p:cNvSpPr>
          <p:nvPr/>
        </p:nvSpPr>
        <p:spPr>
          <a:xfrm>
            <a:off x="510462" y="150317"/>
            <a:ext cx="9018465" cy="746167"/>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atin typeface="Times New Roman"/>
                <a:cs typeface="Times New Roman"/>
              </a:rPr>
              <a:t>ETAPA 0. Limpieza, Imputación y EDA</a:t>
            </a:r>
          </a:p>
        </p:txBody>
      </p:sp>
      <p:pic>
        <p:nvPicPr>
          <p:cNvPr id="2" name="Imagen 1" descr="Interfaz de usuario gráfica, Gráfico&#10;&#10;El contenido generado por IA puede ser incorrecto.">
            <a:extLst>
              <a:ext uri="{FF2B5EF4-FFF2-40B4-BE49-F238E27FC236}">
                <a16:creationId xmlns:a16="http://schemas.microsoft.com/office/drawing/2014/main" id="{A51E7A9B-CB88-1734-2B0E-742DE83A3D04}"/>
              </a:ext>
            </a:extLst>
          </p:cNvPr>
          <p:cNvPicPr>
            <a:picLocks noChangeAspect="1"/>
          </p:cNvPicPr>
          <p:nvPr/>
        </p:nvPicPr>
        <p:blipFill>
          <a:blip r:embed="rId2"/>
          <a:srcRect l="59" t="4110"/>
          <a:stretch>
            <a:fillRect/>
          </a:stretch>
        </p:blipFill>
        <p:spPr>
          <a:xfrm>
            <a:off x="793815" y="1319284"/>
            <a:ext cx="5137280" cy="5027399"/>
          </a:xfrm>
          <a:prstGeom prst="rect">
            <a:avLst/>
          </a:prstGeom>
        </p:spPr>
      </p:pic>
    </p:spTree>
    <p:extLst>
      <p:ext uri="{BB962C8B-B14F-4D97-AF65-F5344CB8AC3E}">
        <p14:creationId xmlns:p14="http://schemas.microsoft.com/office/powerpoint/2010/main" val="2682900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D6AB5-66F7-81D7-AD77-2B816928F5DB}"/>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721F69E-5F96-02B5-76E0-A29DBB8756E5}"/>
              </a:ext>
            </a:extLst>
          </p:cNvPr>
          <p:cNvSpPr>
            <a:spLocks noGrp="1"/>
          </p:cNvSpPr>
          <p:nvPr>
            <p:ph idx="1"/>
          </p:nvPr>
        </p:nvSpPr>
        <p:spPr>
          <a:xfrm>
            <a:off x="6475798" y="2294379"/>
            <a:ext cx="4934923" cy="3515683"/>
          </a:xfrm>
        </p:spPr>
        <p:txBody>
          <a:bodyPr vert="horz" lIns="91440" tIns="45720" rIns="91440" bIns="45720" rtlCol="0" anchor="t">
            <a:noAutofit/>
          </a:bodyPr>
          <a:lstStyle/>
          <a:p>
            <a:pPr marL="0" indent="0">
              <a:buNone/>
            </a:pPr>
            <a:endParaRPr lang="es-ES" sz="1600" dirty="0">
              <a:latin typeface="Calibri"/>
              <a:ea typeface="+mn-lt"/>
              <a:cs typeface="+mn-lt"/>
            </a:endParaRPr>
          </a:p>
          <a:p>
            <a:r>
              <a:rPr lang="es-ES" sz="1600" dirty="0">
                <a:latin typeface="Calibri"/>
                <a:ea typeface="+mn-lt"/>
                <a:cs typeface="+mn-lt"/>
              </a:rPr>
              <a:t>Las variables presentan una dispersión moderada y algunas, como </a:t>
            </a:r>
            <a:r>
              <a:rPr lang="es-ES" sz="1600" i="1" err="1">
                <a:latin typeface="Calibri"/>
                <a:ea typeface="+mn-lt"/>
                <a:cs typeface="+mn-lt"/>
              </a:rPr>
              <a:t>tasa_solicitudes</a:t>
            </a:r>
            <a:r>
              <a:rPr lang="es-ES" sz="1600" dirty="0">
                <a:latin typeface="Calibri"/>
                <a:ea typeface="+mn-lt"/>
                <a:cs typeface="+mn-lt"/>
              </a:rPr>
              <a:t> y </a:t>
            </a:r>
            <a:r>
              <a:rPr lang="es-ES" sz="1600" i="1" dirty="0">
                <a:latin typeface="Calibri"/>
                <a:ea typeface="+mn-lt"/>
                <a:cs typeface="+mn-lt"/>
              </a:rPr>
              <a:t>latencia_p95</a:t>
            </a:r>
            <a:r>
              <a:rPr lang="es-ES" sz="1600" dirty="0">
                <a:latin typeface="Calibri"/>
                <a:ea typeface="+mn-lt"/>
                <a:cs typeface="+mn-lt"/>
              </a:rPr>
              <a:t>, muestran valores atípicos esperables en escenarios de alta demanda o carga del sistema.</a:t>
            </a:r>
          </a:p>
          <a:p>
            <a:pPr marL="0" indent="0">
              <a:buNone/>
            </a:pPr>
            <a:endParaRPr lang="es-ES" sz="1600" dirty="0">
              <a:latin typeface="Calibri"/>
              <a:ea typeface="+mn-lt"/>
              <a:cs typeface="+mn-lt"/>
            </a:endParaRPr>
          </a:p>
          <a:p>
            <a:r>
              <a:rPr lang="es-ES" sz="1600" dirty="0">
                <a:latin typeface="Calibri"/>
                <a:ea typeface="+mn-lt"/>
                <a:cs typeface="+mn-lt"/>
              </a:rPr>
              <a:t>El resto mantiene una variabilidad controlada, lo que refleja estabilidad general en el funcionamiento de la plataforma.</a:t>
            </a:r>
            <a:endParaRPr lang="es-ES">
              <a:latin typeface="Calibri"/>
            </a:endParaRPr>
          </a:p>
          <a:p>
            <a:endParaRPr lang="es-ES" sz="1600" dirty="0">
              <a:cs typeface="Times New Roman"/>
            </a:endParaRPr>
          </a:p>
          <a:p>
            <a:endParaRPr lang="es-ES" sz="1600" dirty="0">
              <a:latin typeface="Aptos"/>
              <a:ea typeface="+mn-lt"/>
              <a:cs typeface="Times New Roman"/>
            </a:endParaRPr>
          </a:p>
          <a:p>
            <a:pPr marL="285750" indent="-285750"/>
            <a:endParaRPr lang="es-ES" sz="1800" dirty="0">
              <a:latin typeface="Aptos"/>
              <a:ea typeface="+mn-lt"/>
              <a:cs typeface="Times New Roman"/>
            </a:endParaRPr>
          </a:p>
          <a:p>
            <a:endParaRPr lang="es-ES" sz="1800" dirty="0">
              <a:latin typeface="Aptos Display"/>
              <a:cs typeface="Times New Roman"/>
            </a:endParaRPr>
          </a:p>
          <a:p>
            <a:endParaRPr lang="es-ES" sz="1800" dirty="0">
              <a:latin typeface="Aptos"/>
              <a:cs typeface="Times New Roman"/>
            </a:endParaRPr>
          </a:p>
          <a:p>
            <a:endParaRPr lang="es-ES" sz="1800" dirty="0">
              <a:latin typeface="Aptos"/>
              <a:cs typeface="Times New Roman"/>
            </a:endParaRPr>
          </a:p>
        </p:txBody>
      </p:sp>
      <p:sp>
        <p:nvSpPr>
          <p:cNvPr id="8" name="CuadroTexto 7">
            <a:extLst>
              <a:ext uri="{FF2B5EF4-FFF2-40B4-BE49-F238E27FC236}">
                <a16:creationId xmlns:a16="http://schemas.microsoft.com/office/drawing/2014/main" id="{3663BC89-2E68-8C2C-D959-CB20F87EDC98}"/>
              </a:ext>
            </a:extLst>
          </p:cNvPr>
          <p:cNvSpPr txBox="1"/>
          <p:nvPr/>
        </p:nvSpPr>
        <p:spPr>
          <a:xfrm>
            <a:off x="-4903" y="6110000"/>
            <a:ext cx="67704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Times New Roman"/>
              </a:rPr>
              <a:t>Figura 5. </a:t>
            </a:r>
            <a:r>
              <a:rPr lang="es-419" sz="1400" b="1" dirty="0">
                <a:latin typeface="Times New Roman"/>
                <a:ea typeface="+mn-lt"/>
                <a:cs typeface="+mn-lt"/>
              </a:rPr>
              <a:t>Dispersión y </a:t>
            </a:r>
            <a:r>
              <a:rPr lang="es-419" sz="1400" b="1" dirty="0" err="1">
                <a:latin typeface="Times New Roman"/>
                <a:ea typeface="+mn-lt"/>
                <a:cs typeface="+mn-lt"/>
              </a:rPr>
              <a:t>outliers</a:t>
            </a:r>
            <a:r>
              <a:rPr lang="es-419" sz="1400" b="1" dirty="0">
                <a:latin typeface="Times New Roman"/>
                <a:ea typeface="+mn-lt"/>
                <a:cs typeface="+mn-lt"/>
              </a:rPr>
              <a:t> en las variables de rendimiento de la plataforma</a:t>
            </a:r>
          </a:p>
        </p:txBody>
      </p:sp>
      <p:sp>
        <p:nvSpPr>
          <p:cNvPr id="11" name="CuadroTexto 10">
            <a:extLst>
              <a:ext uri="{FF2B5EF4-FFF2-40B4-BE49-F238E27FC236}">
                <a16:creationId xmlns:a16="http://schemas.microsoft.com/office/drawing/2014/main" id="{E96D0367-6E7A-C5D0-F5CA-93E01668D420}"/>
              </a:ext>
            </a:extLst>
          </p:cNvPr>
          <p:cNvSpPr txBox="1"/>
          <p:nvPr/>
        </p:nvSpPr>
        <p:spPr>
          <a:xfrm>
            <a:off x="10104551" y="6354037"/>
            <a:ext cx="21946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419" sz="1400" b="1" dirty="0">
                <a:latin typeface="Times New Roman"/>
                <a:ea typeface="+mn-lt"/>
                <a:cs typeface="+mn-lt"/>
              </a:rPr>
              <a:t>Octubre 2025</a:t>
            </a:r>
            <a:endParaRPr lang="es-419" sz="1400" b="1" noProof="0" dirty="0">
              <a:latin typeface="Times New Roman"/>
              <a:ea typeface="+mn-lt"/>
              <a:cs typeface="+mn-lt"/>
            </a:endParaRPr>
          </a:p>
        </p:txBody>
      </p:sp>
      <p:sp>
        <p:nvSpPr>
          <p:cNvPr id="10" name="Título 1">
            <a:extLst>
              <a:ext uri="{FF2B5EF4-FFF2-40B4-BE49-F238E27FC236}">
                <a16:creationId xmlns:a16="http://schemas.microsoft.com/office/drawing/2014/main" id="{B68208B3-6106-0B05-DF1C-CF0E4660A969}"/>
              </a:ext>
            </a:extLst>
          </p:cNvPr>
          <p:cNvSpPr txBox="1">
            <a:spLocks/>
          </p:cNvSpPr>
          <p:nvPr/>
        </p:nvSpPr>
        <p:spPr>
          <a:xfrm>
            <a:off x="612821" y="899438"/>
            <a:ext cx="4400891" cy="3598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400" b="1" dirty="0">
                <a:latin typeface="Times New Roman"/>
                <a:cs typeface="Times New Roman"/>
              </a:rPr>
              <a:t>C. EDA</a:t>
            </a:r>
            <a:endParaRPr lang="es-ES" sz="2800" dirty="0"/>
          </a:p>
        </p:txBody>
      </p:sp>
      <p:sp>
        <p:nvSpPr>
          <p:cNvPr id="7" name="Título 1">
            <a:extLst>
              <a:ext uri="{FF2B5EF4-FFF2-40B4-BE49-F238E27FC236}">
                <a16:creationId xmlns:a16="http://schemas.microsoft.com/office/drawing/2014/main" id="{F60EA2FB-BA06-8DDF-14C0-814E55498820}"/>
              </a:ext>
            </a:extLst>
          </p:cNvPr>
          <p:cNvSpPr txBox="1">
            <a:spLocks/>
          </p:cNvSpPr>
          <p:nvPr/>
        </p:nvSpPr>
        <p:spPr>
          <a:xfrm>
            <a:off x="510462" y="150317"/>
            <a:ext cx="9018465" cy="746167"/>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atin typeface="Times New Roman"/>
                <a:cs typeface="Times New Roman"/>
              </a:rPr>
              <a:t>ETAPA 0. Limpieza, Imputación y EDA</a:t>
            </a:r>
          </a:p>
        </p:txBody>
      </p:sp>
      <p:pic>
        <p:nvPicPr>
          <p:cNvPr id="2" name="Imagen 1" descr="Gráfico, Gráfico de cajas y bigotes&#10;&#10;El contenido generado por IA puede ser incorrecto.">
            <a:extLst>
              <a:ext uri="{FF2B5EF4-FFF2-40B4-BE49-F238E27FC236}">
                <a16:creationId xmlns:a16="http://schemas.microsoft.com/office/drawing/2014/main" id="{9067B91D-94C6-B6A7-75D1-004577575CF8}"/>
              </a:ext>
            </a:extLst>
          </p:cNvPr>
          <p:cNvPicPr>
            <a:picLocks noChangeAspect="1"/>
          </p:cNvPicPr>
          <p:nvPr/>
        </p:nvPicPr>
        <p:blipFill>
          <a:blip r:embed="rId2"/>
          <a:srcRect l="166" t="6327" r="-86"/>
          <a:stretch>
            <a:fillRect/>
          </a:stretch>
        </p:blipFill>
        <p:spPr>
          <a:xfrm>
            <a:off x="767686" y="1286860"/>
            <a:ext cx="5214829" cy="4820517"/>
          </a:xfrm>
          <a:prstGeom prst="rect">
            <a:avLst/>
          </a:prstGeom>
        </p:spPr>
      </p:pic>
    </p:spTree>
    <p:extLst>
      <p:ext uri="{BB962C8B-B14F-4D97-AF65-F5344CB8AC3E}">
        <p14:creationId xmlns:p14="http://schemas.microsoft.com/office/powerpoint/2010/main" val="254560257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E12662BB82BF54E823D73EB11AD079B" ma:contentTypeVersion="35" ma:contentTypeDescription="Crear nuevo documento." ma:contentTypeScope="" ma:versionID="c0e936c9b5c77f812d815ce09668665c">
  <xsd:schema xmlns:xsd="http://www.w3.org/2001/XMLSchema" xmlns:xs="http://www.w3.org/2001/XMLSchema" xmlns:p="http://schemas.microsoft.com/office/2006/metadata/properties" xmlns:ns3="d6cbefb7-b048-4d56-aa3c-907f8445af97" xmlns:ns4="2d36e62a-2609-43dd-bca3-78268806800d" targetNamespace="http://schemas.microsoft.com/office/2006/metadata/properties" ma:root="true" ma:fieldsID="3eb9015dc4bd2ecf4485722c83ea50d9" ns3:_="" ns4:_="">
    <xsd:import namespace="d6cbefb7-b048-4d56-aa3c-907f8445af97"/>
    <xsd:import namespace="2d36e62a-2609-43dd-bca3-78268806800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ServiceDateTaken" minOccurs="0"/>
                <xsd:element ref="ns3:MediaServiceSearchProperties" minOccurs="0"/>
                <xsd:element ref="ns3:MediaLengthInSeconds" minOccurs="0"/>
                <xsd:element ref="ns3:_activity" minOccurs="0"/>
                <xsd:element ref="ns4:SharedWithUsers" minOccurs="0"/>
                <xsd:element ref="ns4:SharedWithDetails" minOccurs="0"/>
                <xsd:element ref="ns4:SharingHintHash"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3:Teams_Channel_Section_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cbefb7-b048-4d56-aa3c-907f8445af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ystemTags" ma:index="11" nillable="true" ma:displayName="MediaServiceSystemTags" ma:hidden="true" ma:internalName="MediaServiceSystemTags"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NotebookType" ma:index="22" nillable="true" ma:displayName="Notebook Type" ma:internalName="NotebookType">
      <xsd:simpleType>
        <xsd:restriction base="dms:Text"/>
      </xsd:simpleType>
    </xsd:element>
    <xsd:element name="FolderType" ma:index="23" nillable="true" ma:displayName="Folder Type" ma:internalName="FolderType">
      <xsd:simpleType>
        <xsd:restriction base="dms:Text"/>
      </xsd:simpleType>
    </xsd:element>
    <xsd:element name="CultureName" ma:index="24" nillable="true" ma:displayName="Culture Name" ma:internalName="CultureName">
      <xsd:simpleType>
        <xsd:restriction base="dms:Text"/>
      </xsd:simpleType>
    </xsd:element>
    <xsd:element name="AppVersion" ma:index="25" nillable="true" ma:displayName="App Version" ma:internalName="AppVersion">
      <xsd:simpleType>
        <xsd:restriction base="dms:Text"/>
      </xsd:simpleType>
    </xsd:element>
    <xsd:element name="TeamsChannelId" ma:index="26" nillable="true" ma:displayName="Teams Channel Id" ma:internalName="TeamsChannelId">
      <xsd:simpleType>
        <xsd:restriction base="dms:Text"/>
      </xsd:simpleType>
    </xsd:element>
    <xsd:element name="Owner" ma:index="27"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8" nillable="true" ma:displayName="Math Settings" ma:internalName="Math_Settings">
      <xsd:simpleType>
        <xsd:restriction base="dms:Text"/>
      </xsd:simpleType>
    </xsd:element>
    <xsd:element name="DefaultSectionNames" ma:index="29" nillable="true" ma:displayName="Default Section Names" ma:internalName="DefaultSectionNames">
      <xsd:simpleType>
        <xsd:restriction base="dms:Note">
          <xsd:maxLength value="255"/>
        </xsd:restriction>
      </xsd:simpleType>
    </xsd:element>
    <xsd:element name="Templates" ma:index="30" nillable="true" ma:displayName="Templates" ma:internalName="Templates">
      <xsd:simpleType>
        <xsd:restriction base="dms:Note">
          <xsd:maxLength value="255"/>
        </xsd:restriction>
      </xsd:simpleType>
    </xsd:element>
    <xsd:element name="Teachers" ma:index="31"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32"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33"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34" nillable="true" ma:displayName="Distribution Groups" ma:internalName="Distribution_Groups">
      <xsd:simpleType>
        <xsd:restriction base="dms:Note">
          <xsd:maxLength value="255"/>
        </xsd:restriction>
      </xsd:simpleType>
    </xsd:element>
    <xsd:element name="LMS_Mappings" ma:index="35" nillable="true" ma:displayName="LMS Mappings" ma:internalName="LMS_Mappings">
      <xsd:simpleType>
        <xsd:restriction base="dms:Note">
          <xsd:maxLength value="255"/>
        </xsd:restriction>
      </xsd:simpleType>
    </xsd:element>
    <xsd:element name="Invited_Teachers" ma:index="36" nillable="true" ma:displayName="Invited Teachers" ma:internalName="Invited_Teachers">
      <xsd:simpleType>
        <xsd:restriction base="dms:Note">
          <xsd:maxLength value="255"/>
        </xsd:restriction>
      </xsd:simpleType>
    </xsd:element>
    <xsd:element name="Invited_Students" ma:index="37" nillable="true" ma:displayName="Invited Students" ma:internalName="Invited_Students">
      <xsd:simpleType>
        <xsd:restriction base="dms:Note">
          <xsd:maxLength value="255"/>
        </xsd:restriction>
      </xsd:simpleType>
    </xsd:element>
    <xsd:element name="Self_Registration_Enabled" ma:index="38" nillable="true" ma:displayName="Self Registration Enabled" ma:internalName="Self_Registration_Enabled">
      <xsd:simpleType>
        <xsd:restriction base="dms:Boolean"/>
      </xsd:simpleType>
    </xsd:element>
    <xsd:element name="Has_Teacher_Only_SectionGroup" ma:index="39" nillable="true" ma:displayName="Has Teacher Only SectionGroup" ma:internalName="Has_Teacher_Only_SectionGroup">
      <xsd:simpleType>
        <xsd:restriction base="dms:Boolean"/>
      </xsd:simpleType>
    </xsd:element>
    <xsd:element name="Is_Collaboration_Space_Locked" ma:index="40" nillable="true" ma:displayName="Is Collaboration Space Locked" ma:internalName="Is_Collaboration_Space_Locked">
      <xsd:simpleType>
        <xsd:restriction base="dms:Boolean"/>
      </xsd:simpleType>
    </xsd:element>
    <xsd:element name="IsNotebookLocked" ma:index="41" nillable="true" ma:displayName="Is Notebook Locked" ma:internalName="IsNotebookLocked">
      <xsd:simpleType>
        <xsd:restriction base="dms:Boolean"/>
      </xsd:simpleType>
    </xsd:element>
    <xsd:element name="Teams_Channel_Section_Location" ma:index="42" nillable="true" ma:displayName="Teams Channel Section Location" ma:internalName="Teams_Channel_Section_Loca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d36e62a-2609-43dd-bca3-78268806800d" elementFormDefault="qualified">
    <xsd:import namespace="http://schemas.microsoft.com/office/2006/documentManagement/types"/>
    <xsd:import namespace="http://schemas.microsoft.com/office/infopath/2007/PartnerControls"/>
    <xsd:element name="SharedWithUsers" ma:index="19"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Detalles de uso compartido" ma:internalName="SharedWithDetails" ma:readOnly="true">
      <xsd:simpleType>
        <xsd:restriction base="dms:Note">
          <xsd:maxLength value="255"/>
        </xsd:restriction>
      </xsd:simpleType>
    </xsd:element>
    <xsd:element name="SharingHintHash" ma:index="21"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6cbefb7-b048-4d56-aa3c-907f8445af97" xsi:nil="true"/>
    <TeamsChannelId xmlns="d6cbefb7-b048-4d56-aa3c-907f8445af97" xsi:nil="true"/>
    <Owner xmlns="d6cbefb7-b048-4d56-aa3c-907f8445af97">
      <UserInfo>
        <DisplayName/>
        <AccountId xsi:nil="true"/>
        <AccountType/>
      </UserInfo>
    </Owner>
    <Math_Settings xmlns="d6cbefb7-b048-4d56-aa3c-907f8445af97" xsi:nil="true"/>
    <AppVersion xmlns="d6cbefb7-b048-4d56-aa3c-907f8445af97" xsi:nil="true"/>
    <Invited_Teachers xmlns="d6cbefb7-b048-4d56-aa3c-907f8445af97" xsi:nil="true"/>
    <IsNotebookLocked xmlns="d6cbefb7-b048-4d56-aa3c-907f8445af97" xsi:nil="true"/>
    <NotebookType xmlns="d6cbefb7-b048-4d56-aa3c-907f8445af97" xsi:nil="true"/>
    <FolderType xmlns="d6cbefb7-b048-4d56-aa3c-907f8445af97" xsi:nil="true"/>
    <Teams_Channel_Section_Location xmlns="d6cbefb7-b048-4d56-aa3c-907f8445af97" xsi:nil="true"/>
    <Teachers xmlns="d6cbefb7-b048-4d56-aa3c-907f8445af97">
      <UserInfo>
        <DisplayName/>
        <AccountId xsi:nil="true"/>
        <AccountType/>
      </UserInfo>
    </Teachers>
    <Students xmlns="d6cbefb7-b048-4d56-aa3c-907f8445af97">
      <UserInfo>
        <DisplayName/>
        <AccountId xsi:nil="true"/>
        <AccountType/>
      </UserInfo>
    </Students>
    <Student_Groups xmlns="d6cbefb7-b048-4d56-aa3c-907f8445af97">
      <UserInfo>
        <DisplayName/>
        <AccountId xsi:nil="true"/>
        <AccountType/>
      </UserInfo>
    </Student_Groups>
    <Is_Collaboration_Space_Locked xmlns="d6cbefb7-b048-4d56-aa3c-907f8445af97" xsi:nil="true"/>
    <LMS_Mappings xmlns="d6cbefb7-b048-4d56-aa3c-907f8445af97" xsi:nil="true"/>
    <Invited_Students xmlns="d6cbefb7-b048-4d56-aa3c-907f8445af97" xsi:nil="true"/>
    <CultureName xmlns="d6cbefb7-b048-4d56-aa3c-907f8445af97" xsi:nil="true"/>
    <Distribution_Groups xmlns="d6cbefb7-b048-4d56-aa3c-907f8445af97" xsi:nil="true"/>
    <Self_Registration_Enabled xmlns="d6cbefb7-b048-4d56-aa3c-907f8445af97" xsi:nil="true"/>
    <Has_Teacher_Only_SectionGroup xmlns="d6cbefb7-b048-4d56-aa3c-907f8445af97" xsi:nil="true"/>
    <DefaultSectionNames xmlns="d6cbefb7-b048-4d56-aa3c-907f8445af97" xsi:nil="true"/>
    <Templates xmlns="d6cbefb7-b048-4d56-aa3c-907f8445af97" xsi:nil="true"/>
  </documentManagement>
</p:properties>
</file>

<file path=customXml/itemProps1.xml><?xml version="1.0" encoding="utf-8"?>
<ds:datastoreItem xmlns:ds="http://schemas.openxmlformats.org/officeDocument/2006/customXml" ds:itemID="{0CBBC8DF-8A53-40E7-8530-5AE60FDEDDE4}">
  <ds:schemaRefs>
    <ds:schemaRef ds:uri="2d36e62a-2609-43dd-bca3-78268806800d"/>
    <ds:schemaRef ds:uri="d6cbefb7-b048-4d56-aa3c-907f8445af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79126D2-17A4-42E8-B007-B97129F65FEB}">
  <ds:schemaRefs>
    <ds:schemaRef ds:uri="http://schemas.microsoft.com/sharepoint/v3/contenttype/forms"/>
  </ds:schemaRefs>
</ds:datastoreItem>
</file>

<file path=customXml/itemProps3.xml><?xml version="1.0" encoding="utf-8"?>
<ds:datastoreItem xmlns:ds="http://schemas.openxmlformats.org/officeDocument/2006/customXml" ds:itemID="{28F3B44F-74DE-44F5-8716-424051AE64FA}">
  <ds:schemaRefs>
    <ds:schemaRef ds:uri="2d36e62a-2609-43dd-bca3-78268806800d"/>
    <ds:schemaRef ds:uri="d6cbefb7-b048-4d56-aa3c-907f8445af9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Panorámica</PresentationFormat>
  <Slides>57</Slides>
  <Notes>0</Notes>
  <HiddenSlides>0</HiddenSlides>
  <ScaleCrop>false</ScaleCrop>
  <HeadingPairs>
    <vt:vector size="4" baseType="variant">
      <vt:variant>
        <vt:lpstr>Tema</vt:lpstr>
      </vt:variant>
      <vt:variant>
        <vt:i4>1</vt:i4>
      </vt:variant>
      <vt:variant>
        <vt:lpstr>Títulos de diapositiva</vt:lpstr>
      </vt:variant>
      <vt:variant>
        <vt:i4>57</vt:i4>
      </vt:variant>
    </vt:vector>
  </HeadingPairs>
  <TitlesOfParts>
    <vt:vector size="58" baseType="lpstr">
      <vt:lpstr>Tema de Office</vt:lpstr>
      <vt:lpstr>MINI PROYECTO 2</vt:lpstr>
      <vt:lpstr>Presentación de PowerPoint</vt:lpstr>
      <vt:lpstr>CASO 1</vt:lpstr>
      <vt:lpstr>ETAPA 0. Limpieza, Imputación y EDA</vt:lpstr>
      <vt:lpstr>Presentación de PowerPoint</vt:lpstr>
      <vt:lpstr>Presentación de PowerPoint</vt:lpstr>
      <vt:lpstr>Presentación de PowerPoint</vt:lpstr>
      <vt:lpstr>Presentación de PowerPoint</vt:lpstr>
      <vt:lpstr>Presentación de PowerPoint</vt:lpstr>
      <vt:lpstr>Presentación de PowerPoint</vt:lpstr>
      <vt:lpstr>ETAPA 1. ACP</vt:lpstr>
      <vt:lpstr>ETAPA 1. ACP</vt:lpstr>
      <vt:lpstr>ETAPA 1. ACP</vt:lpstr>
      <vt:lpstr>ETAPA 1. ACP</vt:lpstr>
      <vt:lpstr>ETAPA 1. ACP</vt:lpstr>
      <vt:lpstr>ETAPA 1. ACP</vt:lpstr>
      <vt:lpstr>ETAPA 1. ACP</vt:lpstr>
      <vt:lpstr>ETAPA 2. INDICE</vt:lpstr>
      <vt:lpstr>ETAPA 3. CLUSTER</vt:lpstr>
      <vt:lpstr>ETAPA 3. CLUSTER</vt:lpstr>
      <vt:lpstr>ETAPA 3. CLUSTER</vt:lpstr>
      <vt:lpstr>Presentación de PowerPoint</vt:lpstr>
      <vt:lpstr>Presentación de PowerPoint</vt:lpstr>
      <vt:lpstr>Presentación de PowerPoint</vt:lpstr>
      <vt:lpstr>ETAPA 4. NUEVAS VARIABLES  ( Alta carga / riesgo y Baja carga / estable)</vt:lpstr>
      <vt:lpstr>CASO 2</vt:lpstr>
      <vt:lpstr>ETAPA 1. ETL</vt:lpstr>
      <vt:lpstr>ETAPA 1. ETL</vt:lpstr>
      <vt:lpstr>ETAPA 1. ETL</vt:lpstr>
      <vt:lpstr>ETAPA 1. ETL</vt:lpstr>
      <vt:lpstr>ETAPA 1. ETL</vt:lpstr>
      <vt:lpstr>ETAPA 1. ETL</vt:lpstr>
      <vt:lpstr>ETAPA 1. ETL</vt:lpstr>
      <vt:lpstr>ETAPA 1. ETL</vt:lpstr>
      <vt:lpstr>ETAPA 1. ETL</vt:lpstr>
      <vt:lpstr>ETAPA 1. ETL</vt:lpstr>
      <vt:lpstr>ETAPA 2. EDA</vt:lpstr>
      <vt:lpstr>ETAPA 2. EDA</vt:lpstr>
      <vt:lpstr>ETAPA 2. EDA</vt:lpstr>
      <vt:lpstr>ETAPA 2. EDA</vt:lpstr>
      <vt:lpstr>ETAPA 2. EDA</vt:lpstr>
      <vt:lpstr>ETAPA 2. EDA</vt:lpstr>
      <vt:lpstr>ETAPA 2. EDA</vt:lpstr>
      <vt:lpstr>ETAPA 3. ACM</vt:lpstr>
      <vt:lpstr>ETAPA 3. ACM</vt:lpstr>
      <vt:lpstr>ETAPA 3. ACM</vt:lpstr>
      <vt:lpstr>ETAPA 3. ACM</vt:lpstr>
      <vt:lpstr>ETAPA 3. ACM</vt:lpstr>
      <vt:lpstr>ETAPA 3. ACM</vt:lpstr>
      <vt:lpstr>ETAPA 3. ACM</vt:lpstr>
      <vt:lpstr>ETAPA 3. ACM</vt:lpstr>
      <vt:lpstr>ETAPA 4. CLUSTER</vt:lpstr>
      <vt:lpstr>ETAPA 4. CLUSTER</vt:lpstr>
      <vt:lpstr>ETAPA 3. ACM</vt:lpstr>
      <vt:lpstr>ETAPA 3. ACM</vt:lpstr>
      <vt:lpstr>ETAPA 3. ACM</vt:lpstr>
      <vt:lpstr>ETAPA 3. ACM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DAVID FRANCO ORTIZ</dc:creator>
  <cp:revision>4189</cp:revision>
  <dcterms:created xsi:type="dcterms:W3CDTF">2025-09-08T01:20:14Z</dcterms:created>
  <dcterms:modified xsi:type="dcterms:W3CDTF">2025-10-14T04:25:20Z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0x0101002E12662BB82BF54E823D73EB11AD079B</vt:lpwstr>
  </property>
</Properties>
</file>